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2" r:id="rId1"/>
    <p:sldMasterId id="2147483794" r:id="rId2"/>
  </p:sldMasterIdLst>
  <p:notesMasterIdLst>
    <p:notesMasterId r:id="rId41"/>
  </p:notesMasterIdLst>
  <p:handoutMasterIdLst>
    <p:handoutMasterId r:id="rId42"/>
  </p:handoutMasterIdLst>
  <p:sldIdLst>
    <p:sldId id="274" r:id="rId3"/>
    <p:sldId id="306" r:id="rId4"/>
    <p:sldId id="275" r:id="rId5"/>
    <p:sldId id="309" r:id="rId6"/>
    <p:sldId id="277" r:id="rId7"/>
    <p:sldId id="278" r:id="rId8"/>
    <p:sldId id="292" r:id="rId9"/>
    <p:sldId id="338" r:id="rId10"/>
    <p:sldId id="339" r:id="rId11"/>
    <p:sldId id="286" r:id="rId12"/>
    <p:sldId id="291" r:id="rId13"/>
    <p:sldId id="310" r:id="rId14"/>
    <p:sldId id="282" r:id="rId15"/>
    <p:sldId id="295" r:id="rId16"/>
    <p:sldId id="293" r:id="rId17"/>
    <p:sldId id="283" r:id="rId18"/>
    <p:sldId id="284" r:id="rId19"/>
    <p:sldId id="321" r:id="rId20"/>
    <p:sldId id="296" r:id="rId21"/>
    <p:sldId id="297" r:id="rId22"/>
    <p:sldId id="298" r:id="rId23"/>
    <p:sldId id="340" r:id="rId24"/>
    <p:sldId id="299" r:id="rId25"/>
    <p:sldId id="320" r:id="rId26"/>
    <p:sldId id="322" r:id="rId27"/>
    <p:sldId id="323" r:id="rId28"/>
    <p:sldId id="324" r:id="rId29"/>
    <p:sldId id="325" r:id="rId30"/>
    <p:sldId id="330" r:id="rId31"/>
    <p:sldId id="332" r:id="rId32"/>
    <p:sldId id="335" r:id="rId33"/>
    <p:sldId id="333" r:id="rId34"/>
    <p:sldId id="336" r:id="rId35"/>
    <p:sldId id="337" r:id="rId36"/>
    <p:sldId id="313" r:id="rId37"/>
    <p:sldId id="315" r:id="rId38"/>
    <p:sldId id="328" r:id="rId39"/>
    <p:sldId id="305" r:id="rId40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>
          <p15:clr>
            <a:srgbClr val="A4A3A4"/>
          </p15:clr>
        </p15:guide>
        <p15:guide id="3" orient="horz" pos="24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C33"/>
    <a:srgbClr val="8CBF20"/>
    <a:srgbClr val="E73446"/>
    <a:srgbClr val="FA0000"/>
    <a:srgbClr val="32B4B4"/>
    <a:srgbClr val="F07D28"/>
    <a:srgbClr val="322878"/>
    <a:srgbClr val="EB2F45"/>
    <a:srgbClr val="E94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21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276" y="-72"/>
      </p:cViewPr>
      <p:guideLst>
        <p:guide orient="horz" pos="245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48"/>
    </p:cViewPr>
  </p:sorterViewPr>
  <p:notesViewPr>
    <p:cSldViewPr snapToGrid="0" showGuides="1">
      <p:cViewPr varScale="1">
        <p:scale>
          <a:sx n="80" d="100"/>
          <a:sy n="80" d="100"/>
        </p:scale>
        <p:origin x="31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C76657-E5A1-483E-8A48-60C920CF32C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06BE59B-C926-4561-939B-C345B89C6357}">
      <dgm:prSet phldrT="[Texte]"/>
      <dgm:spPr/>
      <dgm:t>
        <a:bodyPr/>
        <a:lstStyle/>
        <a:p>
          <a:r>
            <a:rPr lang="fr-FR" dirty="0" smtClean="0"/>
            <a:t>Recevoir le Taux transmis par l’Administration Fiscale</a:t>
          </a:r>
          <a:endParaRPr lang="fr-FR" dirty="0"/>
        </a:p>
      </dgm:t>
    </dgm:pt>
    <dgm:pt modelId="{368732B8-8317-45B2-B74E-9B1C4EA37B5D}" type="parTrans" cxnId="{68FBF087-37EC-4702-9524-C2C3D3B93809}">
      <dgm:prSet/>
      <dgm:spPr/>
      <dgm:t>
        <a:bodyPr/>
        <a:lstStyle/>
        <a:p>
          <a:endParaRPr lang="fr-FR"/>
        </a:p>
      </dgm:t>
    </dgm:pt>
    <dgm:pt modelId="{2F4DAFC3-FFC1-41A4-A466-3611FA9516CC}" type="sibTrans" cxnId="{68FBF087-37EC-4702-9524-C2C3D3B93809}">
      <dgm:prSet/>
      <dgm:spPr/>
      <dgm:t>
        <a:bodyPr/>
        <a:lstStyle/>
        <a:p>
          <a:endParaRPr lang="fr-FR"/>
        </a:p>
      </dgm:t>
    </dgm:pt>
    <dgm:pt modelId="{C4D6C3BE-B32E-4CF3-B9BD-96DDD8410E95}">
      <dgm:prSet phldrT="[Texte]"/>
      <dgm:spPr/>
      <dgm:t>
        <a:bodyPr/>
        <a:lstStyle/>
        <a:p>
          <a:r>
            <a:rPr lang="fr-FR" dirty="0" smtClean="0"/>
            <a:t>Appliquer le taux du PAS sur le bulletin de paie</a:t>
          </a:r>
          <a:endParaRPr lang="fr-FR" dirty="0"/>
        </a:p>
      </dgm:t>
    </dgm:pt>
    <dgm:pt modelId="{B1F705FC-6C03-4634-9E71-F63554348BC6}" type="parTrans" cxnId="{8FABCC3E-BE63-4321-B845-108F44364108}">
      <dgm:prSet/>
      <dgm:spPr/>
      <dgm:t>
        <a:bodyPr/>
        <a:lstStyle/>
        <a:p>
          <a:endParaRPr lang="fr-FR"/>
        </a:p>
      </dgm:t>
    </dgm:pt>
    <dgm:pt modelId="{A31BC56E-1C17-497C-B427-1BD1EA7B5D50}" type="sibTrans" cxnId="{8FABCC3E-BE63-4321-B845-108F44364108}">
      <dgm:prSet/>
      <dgm:spPr/>
      <dgm:t>
        <a:bodyPr/>
        <a:lstStyle/>
        <a:p>
          <a:endParaRPr lang="fr-FR"/>
        </a:p>
      </dgm:t>
    </dgm:pt>
    <dgm:pt modelId="{940FE1DB-F2C6-4F7D-A5A6-ABE8FE492D85}">
      <dgm:prSet phldrT="[Texte]"/>
      <dgm:spPr/>
      <dgm:t>
        <a:bodyPr/>
        <a:lstStyle/>
        <a:p>
          <a:r>
            <a:rPr lang="fr-FR" dirty="0" smtClean="0"/>
            <a:t>Reverser l’impôt à la DGFIP</a:t>
          </a:r>
          <a:endParaRPr lang="fr-FR" dirty="0"/>
        </a:p>
      </dgm:t>
    </dgm:pt>
    <dgm:pt modelId="{CE7CAB25-CAA3-45CB-81B1-9836358A1CAC}" type="parTrans" cxnId="{B50B2008-158D-4DF9-9D67-9E707E945C89}">
      <dgm:prSet/>
      <dgm:spPr/>
      <dgm:t>
        <a:bodyPr/>
        <a:lstStyle/>
        <a:p>
          <a:endParaRPr lang="fr-FR"/>
        </a:p>
      </dgm:t>
    </dgm:pt>
    <dgm:pt modelId="{83D8522D-5A54-4A53-B2B0-A7D30E4DC593}" type="sibTrans" cxnId="{B50B2008-158D-4DF9-9D67-9E707E945C89}">
      <dgm:prSet/>
      <dgm:spPr/>
      <dgm:t>
        <a:bodyPr/>
        <a:lstStyle/>
        <a:p>
          <a:endParaRPr lang="fr-FR"/>
        </a:p>
      </dgm:t>
    </dgm:pt>
    <dgm:pt modelId="{F2165731-04EA-4D4C-963B-4E2EC6874967}" type="pres">
      <dgm:prSet presAssocID="{9DC76657-E5A1-483E-8A48-60C920CF32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D9B84D4-6329-42D1-95C7-45694502E4C2}" type="pres">
      <dgm:prSet presAssocID="{940FE1DB-F2C6-4F7D-A5A6-ABE8FE492D85}" presName="boxAndChildren" presStyleCnt="0"/>
      <dgm:spPr/>
    </dgm:pt>
    <dgm:pt modelId="{B83618D7-1FB6-488C-A7EB-7F573967B476}" type="pres">
      <dgm:prSet presAssocID="{940FE1DB-F2C6-4F7D-A5A6-ABE8FE492D85}" presName="parentTextBox" presStyleLbl="node1" presStyleIdx="0" presStyleCnt="3"/>
      <dgm:spPr/>
      <dgm:t>
        <a:bodyPr/>
        <a:lstStyle/>
        <a:p>
          <a:endParaRPr lang="fr-FR"/>
        </a:p>
      </dgm:t>
    </dgm:pt>
    <dgm:pt modelId="{A1DD7C95-B72C-4A3F-A55E-79C26DA3BDF6}" type="pres">
      <dgm:prSet presAssocID="{A31BC56E-1C17-497C-B427-1BD1EA7B5D50}" presName="sp" presStyleCnt="0"/>
      <dgm:spPr/>
    </dgm:pt>
    <dgm:pt modelId="{FBFB5080-3FE2-49FD-9FB6-DD4AF1C20B80}" type="pres">
      <dgm:prSet presAssocID="{C4D6C3BE-B32E-4CF3-B9BD-96DDD8410E95}" presName="arrowAndChildren" presStyleCnt="0"/>
      <dgm:spPr/>
    </dgm:pt>
    <dgm:pt modelId="{CB566AB9-5779-438B-8196-A1B5A7D55B20}" type="pres">
      <dgm:prSet presAssocID="{C4D6C3BE-B32E-4CF3-B9BD-96DDD8410E95}" presName="parentTextArrow" presStyleLbl="node1" presStyleIdx="1" presStyleCnt="3"/>
      <dgm:spPr/>
      <dgm:t>
        <a:bodyPr/>
        <a:lstStyle/>
        <a:p>
          <a:endParaRPr lang="fr-FR"/>
        </a:p>
      </dgm:t>
    </dgm:pt>
    <dgm:pt modelId="{E9E8B0AF-41B5-4FEA-A242-4F32002F00C8}" type="pres">
      <dgm:prSet presAssocID="{2F4DAFC3-FFC1-41A4-A466-3611FA9516CC}" presName="sp" presStyleCnt="0"/>
      <dgm:spPr/>
    </dgm:pt>
    <dgm:pt modelId="{0500C5FB-D9E7-49D6-AC52-406C8515487A}" type="pres">
      <dgm:prSet presAssocID="{B06BE59B-C926-4561-939B-C345B89C6357}" presName="arrowAndChildren" presStyleCnt="0"/>
      <dgm:spPr/>
    </dgm:pt>
    <dgm:pt modelId="{B2DCE28C-70AC-46E0-862D-2FC21D144FF9}" type="pres">
      <dgm:prSet presAssocID="{B06BE59B-C926-4561-939B-C345B89C6357}" presName="parentTextArrow" presStyleLbl="node1" presStyleIdx="2" presStyleCnt="3" custLinFactNeighborX="-204" custLinFactNeighborY="1184"/>
      <dgm:spPr/>
      <dgm:t>
        <a:bodyPr/>
        <a:lstStyle/>
        <a:p>
          <a:endParaRPr lang="fr-FR"/>
        </a:p>
      </dgm:t>
    </dgm:pt>
  </dgm:ptLst>
  <dgm:cxnLst>
    <dgm:cxn modelId="{8FABCC3E-BE63-4321-B845-108F44364108}" srcId="{9DC76657-E5A1-483E-8A48-60C920CF32C2}" destId="{C4D6C3BE-B32E-4CF3-B9BD-96DDD8410E95}" srcOrd="1" destOrd="0" parTransId="{B1F705FC-6C03-4634-9E71-F63554348BC6}" sibTransId="{A31BC56E-1C17-497C-B427-1BD1EA7B5D50}"/>
    <dgm:cxn modelId="{B50B2008-158D-4DF9-9D67-9E707E945C89}" srcId="{9DC76657-E5A1-483E-8A48-60C920CF32C2}" destId="{940FE1DB-F2C6-4F7D-A5A6-ABE8FE492D85}" srcOrd="2" destOrd="0" parTransId="{CE7CAB25-CAA3-45CB-81B1-9836358A1CAC}" sibTransId="{83D8522D-5A54-4A53-B2B0-A7D30E4DC593}"/>
    <dgm:cxn modelId="{C58E3247-ADBC-4DDE-B807-AA86E3D49D1A}" type="presOf" srcId="{9DC76657-E5A1-483E-8A48-60C920CF32C2}" destId="{F2165731-04EA-4D4C-963B-4E2EC6874967}" srcOrd="0" destOrd="0" presId="urn:microsoft.com/office/officeart/2005/8/layout/process4"/>
    <dgm:cxn modelId="{68FBF087-37EC-4702-9524-C2C3D3B93809}" srcId="{9DC76657-E5A1-483E-8A48-60C920CF32C2}" destId="{B06BE59B-C926-4561-939B-C345B89C6357}" srcOrd="0" destOrd="0" parTransId="{368732B8-8317-45B2-B74E-9B1C4EA37B5D}" sibTransId="{2F4DAFC3-FFC1-41A4-A466-3611FA9516CC}"/>
    <dgm:cxn modelId="{1DA4BDA9-3993-4107-B72E-0E29433EA5A1}" type="presOf" srcId="{C4D6C3BE-B32E-4CF3-B9BD-96DDD8410E95}" destId="{CB566AB9-5779-438B-8196-A1B5A7D55B20}" srcOrd="0" destOrd="0" presId="urn:microsoft.com/office/officeart/2005/8/layout/process4"/>
    <dgm:cxn modelId="{861DA99F-32FE-4C60-A76F-767194332D6D}" type="presOf" srcId="{B06BE59B-C926-4561-939B-C345B89C6357}" destId="{B2DCE28C-70AC-46E0-862D-2FC21D144FF9}" srcOrd="0" destOrd="0" presId="urn:microsoft.com/office/officeart/2005/8/layout/process4"/>
    <dgm:cxn modelId="{9D56EBC8-4C72-43B6-A84D-AF7D46C9188E}" type="presOf" srcId="{940FE1DB-F2C6-4F7D-A5A6-ABE8FE492D85}" destId="{B83618D7-1FB6-488C-A7EB-7F573967B476}" srcOrd="0" destOrd="0" presId="urn:microsoft.com/office/officeart/2005/8/layout/process4"/>
    <dgm:cxn modelId="{4E7BA87A-C6F4-44B0-A6D1-025DB57B0531}" type="presParOf" srcId="{F2165731-04EA-4D4C-963B-4E2EC6874967}" destId="{ED9B84D4-6329-42D1-95C7-45694502E4C2}" srcOrd="0" destOrd="0" presId="urn:microsoft.com/office/officeart/2005/8/layout/process4"/>
    <dgm:cxn modelId="{AB0098B1-8E22-4DF1-BF5D-92D50F49B130}" type="presParOf" srcId="{ED9B84D4-6329-42D1-95C7-45694502E4C2}" destId="{B83618D7-1FB6-488C-A7EB-7F573967B476}" srcOrd="0" destOrd="0" presId="urn:microsoft.com/office/officeart/2005/8/layout/process4"/>
    <dgm:cxn modelId="{9A19107A-2723-43B7-8CB8-E958E343EA54}" type="presParOf" srcId="{F2165731-04EA-4D4C-963B-4E2EC6874967}" destId="{A1DD7C95-B72C-4A3F-A55E-79C26DA3BDF6}" srcOrd="1" destOrd="0" presId="urn:microsoft.com/office/officeart/2005/8/layout/process4"/>
    <dgm:cxn modelId="{A0B1FF08-F74D-4732-BCCC-01015AFADE04}" type="presParOf" srcId="{F2165731-04EA-4D4C-963B-4E2EC6874967}" destId="{FBFB5080-3FE2-49FD-9FB6-DD4AF1C20B80}" srcOrd="2" destOrd="0" presId="urn:microsoft.com/office/officeart/2005/8/layout/process4"/>
    <dgm:cxn modelId="{57004C74-22F8-48BF-B8F1-FD911AAEB5AE}" type="presParOf" srcId="{FBFB5080-3FE2-49FD-9FB6-DD4AF1C20B80}" destId="{CB566AB9-5779-438B-8196-A1B5A7D55B20}" srcOrd="0" destOrd="0" presId="urn:microsoft.com/office/officeart/2005/8/layout/process4"/>
    <dgm:cxn modelId="{BF505703-3C81-4462-9FBC-2D7EFB7DF3A7}" type="presParOf" srcId="{F2165731-04EA-4D4C-963B-4E2EC6874967}" destId="{E9E8B0AF-41B5-4FEA-A242-4F32002F00C8}" srcOrd="3" destOrd="0" presId="urn:microsoft.com/office/officeart/2005/8/layout/process4"/>
    <dgm:cxn modelId="{BEA545E8-CC8D-4737-9CF3-AC71935A827C}" type="presParOf" srcId="{F2165731-04EA-4D4C-963B-4E2EC6874967}" destId="{0500C5FB-D9E7-49D6-AC52-406C8515487A}" srcOrd="4" destOrd="0" presId="urn:microsoft.com/office/officeart/2005/8/layout/process4"/>
    <dgm:cxn modelId="{E6DB3179-1FB9-4EC5-82A7-8F72F7D830C2}" type="presParOf" srcId="{0500C5FB-D9E7-49D6-AC52-406C8515487A}" destId="{B2DCE28C-70AC-46E0-862D-2FC21D144FF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618D7-1FB6-488C-A7EB-7F573967B476}">
      <dsp:nvSpPr>
        <dsp:cNvPr id="0" name=""/>
        <dsp:cNvSpPr/>
      </dsp:nvSpPr>
      <dsp:spPr>
        <a:xfrm>
          <a:off x="0" y="3305654"/>
          <a:ext cx="7485039" cy="10849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Reverser l’impôt à la DGFIP</a:t>
          </a:r>
          <a:endParaRPr lang="fr-FR" sz="2600" kern="1200" dirty="0"/>
        </a:p>
      </dsp:txBody>
      <dsp:txXfrm>
        <a:off x="0" y="3305654"/>
        <a:ext cx="7485039" cy="1084989"/>
      </dsp:txXfrm>
    </dsp:sp>
    <dsp:sp modelId="{CB566AB9-5779-438B-8196-A1B5A7D55B20}">
      <dsp:nvSpPr>
        <dsp:cNvPr id="0" name=""/>
        <dsp:cNvSpPr/>
      </dsp:nvSpPr>
      <dsp:spPr>
        <a:xfrm rot="10800000">
          <a:off x="0" y="1653215"/>
          <a:ext cx="7485039" cy="166871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Appliquer le taux du PAS sur le bulletin de paie</a:t>
          </a:r>
          <a:endParaRPr lang="fr-FR" sz="2600" kern="1200" dirty="0"/>
        </a:p>
      </dsp:txBody>
      <dsp:txXfrm rot="10800000">
        <a:off x="0" y="1653215"/>
        <a:ext cx="7485039" cy="1084280"/>
      </dsp:txXfrm>
    </dsp:sp>
    <dsp:sp modelId="{B2DCE28C-70AC-46E0-862D-2FC21D144FF9}">
      <dsp:nvSpPr>
        <dsp:cNvPr id="0" name=""/>
        <dsp:cNvSpPr/>
      </dsp:nvSpPr>
      <dsp:spPr>
        <a:xfrm rot="10800000">
          <a:off x="0" y="20533"/>
          <a:ext cx="7485039" cy="166871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Recevoir le Taux transmis par l’Administration Fiscale</a:t>
          </a:r>
          <a:endParaRPr lang="fr-FR" sz="2600" kern="1200" dirty="0"/>
        </a:p>
      </dsp:txBody>
      <dsp:txXfrm rot="10800000">
        <a:off x="0" y="20533"/>
        <a:ext cx="7485039" cy="1084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B48F8F9E-D125-4FB0-A05C-78EDF806AB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10729C2E-3514-428B-A086-30D51B96CF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AA69E-22BF-422C-AF34-33AC9053572C}" type="datetimeFigureOut">
              <a:rPr lang="fr-FR" smtClean="0"/>
              <a:t>19/11/2018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6A1906A7-E3A6-4957-B922-B9E170F8A5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244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6974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A7732-26DD-4FD9-822E-961CBE99E8A5}" type="datetimeFigureOut">
              <a:rPr lang="fr-FR" smtClean="0"/>
              <a:t>19/11/2018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9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35A1C-8C79-4318-9E3F-F99247F70A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6528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954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salarié reste cependant redevable du solde de l’impôt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5452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Disposition valable pour</a:t>
            </a:r>
            <a:r>
              <a:rPr lang="fr-FR" baseline="0" dirty="0" smtClean="0"/>
              <a:t> tous les types de revenus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959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661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792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Possibilité pour l’employeur de faire un rescrit auprès de la DGFIP</a:t>
            </a:r>
            <a:endParaRPr lang="fr-FR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5523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65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3336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887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61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827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8918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042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611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31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450" y="4715640"/>
            <a:ext cx="5438775" cy="446793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865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551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450" y="4715640"/>
            <a:ext cx="5438775" cy="446793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935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011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9681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3A2BBF5-FB64-4BDD-8D51-5B7EF9417D99}"/>
              </a:ext>
            </a:extLst>
          </p:cNvPr>
          <p:cNvSpPr/>
          <p:nvPr/>
        </p:nvSpPr>
        <p:spPr>
          <a:xfrm>
            <a:off x="0" y="366"/>
            <a:ext cx="12192000" cy="6093296"/>
          </a:xfrm>
          <a:prstGeom prst="rect">
            <a:avLst/>
          </a:prstGeom>
          <a:solidFill>
            <a:srgbClr val="E73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pic>
        <p:nvPicPr>
          <p:cNvPr id="8" name="Image 7" descr="AngleBlanc.png">
            <a:extLst>
              <a:ext uri="{FF2B5EF4-FFF2-40B4-BE49-F238E27FC236}">
                <a16:creationId xmlns="" xmlns:a16="http://schemas.microsoft.com/office/drawing/2014/main" id="{DA573891-1AAB-4882-B2B3-A07F8E32E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432" y="476672"/>
            <a:ext cx="1656184" cy="171538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DD1FD4F8-A211-47C7-AE9E-ABE29B155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92" y="2089754"/>
            <a:ext cx="7740352" cy="1914525"/>
          </a:xfrm>
        </p:spPr>
        <p:txBody>
          <a:bodyPr anchor="b"/>
          <a:lstStyle>
            <a:lvl1pPr marL="0" indent="0" algn="l">
              <a:tabLst/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9133A014-5A6A-4E71-AE72-D7066F964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392" y="4077074"/>
            <a:ext cx="7740352" cy="1183109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D5EABFC8-B870-4B17-85B1-B91CC1B20F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40" y="6263103"/>
            <a:ext cx="1898998" cy="37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4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="" xmlns:a16="http://schemas.microsoft.com/office/drawing/2014/main" id="{3D3A39BA-E050-439F-A9D6-AF3903206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9457" y="1394633"/>
            <a:ext cx="5893087" cy="1067149"/>
          </a:xfrm>
        </p:spPr>
        <p:txBody>
          <a:bodyPr anchor="ctr">
            <a:normAutofit/>
          </a:bodyPr>
          <a:lstStyle>
            <a:lvl1pPr marL="0" indent="0" algn="ctr">
              <a:tabLst/>
              <a:defRPr sz="4800"/>
            </a:lvl1pPr>
          </a:lstStyle>
          <a:p>
            <a:r>
              <a:rPr lang="fr-FR" dirty="0"/>
              <a:t>Sommaire </a:t>
            </a:r>
            <a:br>
              <a:rPr lang="fr-FR" dirty="0"/>
            </a:br>
            <a:r>
              <a:rPr lang="fr-FR" dirty="0"/>
              <a:t>de section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3184D1F5-8B35-4665-9423-2C5834BB17EC}"/>
              </a:ext>
            </a:extLst>
          </p:cNvPr>
          <p:cNvGrpSpPr/>
          <p:nvPr/>
        </p:nvGrpSpPr>
        <p:grpSpPr>
          <a:xfrm>
            <a:off x="2476748" y="728617"/>
            <a:ext cx="7238505" cy="2399180"/>
            <a:chOff x="1940388" y="104138"/>
            <a:chExt cx="7238505" cy="2399180"/>
          </a:xfrm>
        </p:grpSpPr>
        <p:pic>
          <p:nvPicPr>
            <p:cNvPr id="6" name="Image 5">
              <a:extLst>
                <a:ext uri="{FF2B5EF4-FFF2-40B4-BE49-F238E27FC236}">
                  <a16:creationId xmlns="" xmlns:a16="http://schemas.microsoft.com/office/drawing/2014/main" id="{A8EB67CE-C80C-4F49-A7B4-51BAF20EFA2F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2143" y="104138"/>
              <a:ext cx="666750" cy="666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 6">
              <a:extLst>
                <a:ext uri="{FF2B5EF4-FFF2-40B4-BE49-F238E27FC236}">
                  <a16:creationId xmlns="" xmlns:a16="http://schemas.microsoft.com/office/drawing/2014/main" id="{2C417520-7755-47B3-96B0-CA7C60DC29AE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940388" y="1840780"/>
              <a:ext cx="662538" cy="6625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Espace réservé du texte 7">
            <a:extLst>
              <a:ext uri="{FF2B5EF4-FFF2-40B4-BE49-F238E27FC236}">
                <a16:creationId xmlns="" xmlns:a16="http://schemas.microsoft.com/office/drawing/2014/main" id="{93F9F8A7-2CC2-44D4-87E3-A272E15D6E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6150" y="3429000"/>
            <a:ext cx="4829175" cy="2334958"/>
          </a:xfrm>
        </p:spPr>
        <p:txBody>
          <a:bodyPr>
            <a:normAutofit/>
          </a:bodyPr>
          <a:lstStyle>
            <a:lvl1pPr marL="514350" indent="-514350" algn="ctr">
              <a:buClr>
                <a:schemeClr val="accent1"/>
              </a:buClr>
              <a:buSzPct val="100000"/>
              <a:buFont typeface="+mj-lt"/>
              <a:buAutoNum type="arabicPeriod"/>
              <a:defRPr sz="2800" b="0">
                <a:latin typeface="+mn-lt"/>
              </a:defRPr>
            </a:lvl1pPr>
          </a:lstStyle>
          <a:p>
            <a:pPr lvl="0"/>
            <a:r>
              <a:rPr lang="fr-FR" dirty="0"/>
              <a:t>Sommaire</a:t>
            </a:r>
          </a:p>
          <a:p>
            <a:pPr lvl="0"/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C81BE61A-BD07-490E-9414-44AF95DC5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927" y="6411115"/>
            <a:ext cx="536669" cy="230400"/>
          </a:xfrm>
          <a:prstGeom prst="rect">
            <a:avLst/>
          </a:prstGeom>
        </p:spPr>
        <p:txBody>
          <a:bodyPr/>
          <a:lstStyle/>
          <a:p>
            <a:fld id="{4B7623D4-73BB-4F88-8147-ECA3429C35E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="" xmlns:a16="http://schemas.microsoft.com/office/drawing/2014/main" id="{42E0C5DB-6124-43FC-BFA7-71262FF312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fr-FR"/>
              <a:t>Prélèvement à la source à destination des employeurs – 2 mai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80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="" xmlns:a16="http://schemas.microsoft.com/office/drawing/2014/main" id="{3D3A39BA-E050-439F-A9D6-AF3903206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950" y="1128107"/>
            <a:ext cx="6502101" cy="1600200"/>
          </a:xfrm>
        </p:spPr>
        <p:txBody>
          <a:bodyPr anchor="ctr">
            <a:normAutofit/>
          </a:bodyPr>
          <a:lstStyle>
            <a:lvl1pPr marL="0" indent="0" algn="ctr">
              <a:tabLst/>
              <a:defRPr sz="4800"/>
            </a:lvl1pPr>
          </a:lstStyle>
          <a:p>
            <a:r>
              <a:rPr lang="fr-FR" dirty="0"/>
              <a:t>Titre de section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="" xmlns:a16="http://schemas.microsoft.com/office/drawing/2014/main" id="{93F9F8A7-2CC2-44D4-87E3-A272E15D6E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9670" y="3524644"/>
            <a:ext cx="5952660" cy="2095500"/>
          </a:xfrm>
        </p:spPr>
        <p:txBody>
          <a:bodyPr>
            <a:normAutofit/>
          </a:bodyPr>
          <a:lstStyle>
            <a:lvl1pPr marL="514350" indent="-514350" algn="ctr">
              <a:buSzPct val="150000"/>
              <a:buFontTx/>
              <a:buBlip>
                <a:blip r:embed="rId2"/>
              </a:buBlip>
              <a:defRPr sz="2800" b="0">
                <a:latin typeface="+mn-lt"/>
              </a:defRPr>
            </a:lvl1pPr>
          </a:lstStyle>
          <a:p>
            <a:pPr lvl="0"/>
            <a:r>
              <a:rPr lang="fr-FR" dirty="0"/>
              <a:t>Liste des intervenants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="" xmlns:a16="http://schemas.microsoft.com/office/drawing/2014/main" id="{1A4B9D2F-C858-4D92-8DF2-038706B5F181}"/>
              </a:ext>
            </a:extLst>
          </p:cNvPr>
          <p:cNvGrpSpPr/>
          <p:nvPr/>
        </p:nvGrpSpPr>
        <p:grpSpPr>
          <a:xfrm>
            <a:off x="2476748" y="728617"/>
            <a:ext cx="7238505" cy="2399180"/>
            <a:chOff x="1940388" y="104138"/>
            <a:chExt cx="7238505" cy="2399180"/>
          </a:xfrm>
        </p:grpSpPr>
        <p:pic>
          <p:nvPicPr>
            <p:cNvPr id="11" name="Image 10">
              <a:extLst>
                <a:ext uri="{FF2B5EF4-FFF2-40B4-BE49-F238E27FC236}">
                  <a16:creationId xmlns="" xmlns:a16="http://schemas.microsoft.com/office/drawing/2014/main" id="{BFBC6119-99BC-4B49-86A4-A2C66421E76F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2143" y="104138"/>
              <a:ext cx="666750" cy="666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>
              <a:extLst>
                <a:ext uri="{FF2B5EF4-FFF2-40B4-BE49-F238E27FC236}">
                  <a16:creationId xmlns="" xmlns:a16="http://schemas.microsoft.com/office/drawing/2014/main" id="{C83C18DB-1DDC-4274-82CE-4CD035863391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940388" y="1840780"/>
              <a:ext cx="662538" cy="6625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76F57B8E-6EA9-4277-A1CB-693B8D67D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927" y="6411115"/>
            <a:ext cx="536669" cy="230400"/>
          </a:xfrm>
          <a:prstGeom prst="rect">
            <a:avLst/>
          </a:prstGeom>
        </p:spPr>
        <p:txBody>
          <a:bodyPr/>
          <a:lstStyle/>
          <a:p>
            <a:fld id="{4B7623D4-73BB-4F88-8147-ECA3429C35E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="" xmlns:a16="http://schemas.microsoft.com/office/drawing/2014/main" id="{7F659FE5-A2B2-43B7-AD0C-62C9623F807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fr-FR"/>
              <a:t>Prélèvement à la source à destination des employeurs – 2 mai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3401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BEC2A60-17A0-400A-9363-330DC651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188640"/>
            <a:ext cx="7018867" cy="100811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85283ED7-58AD-430C-874F-05EF385C3B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4927" y="6411115"/>
            <a:ext cx="536669" cy="230400"/>
          </a:xfrm>
          <a:prstGeom prst="rect">
            <a:avLst/>
          </a:prstGeom>
        </p:spPr>
        <p:txBody>
          <a:bodyPr/>
          <a:lstStyle/>
          <a:p>
            <a:fld id="{4B7623D4-73BB-4F88-8147-ECA3429C35E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B3B05CF2-8150-472F-97DF-6BBA8C8C63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/>
              <a:t>Prélèvement à la source à destination des employeurs – 2 mai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7080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BEC2A60-17A0-400A-9363-330DC651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188640"/>
            <a:ext cx="7018867" cy="100811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="" xmlns:a16="http://schemas.microsoft.com/office/drawing/2014/main" id="{CDA7328C-445C-430E-8541-05643F2D7E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691" y="2478505"/>
            <a:ext cx="5526000" cy="365564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spcBef>
                <a:spcPts val="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 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="" xmlns:a16="http://schemas.microsoft.com/office/drawing/2014/main" id="{5D1D3209-E6A1-425B-9845-CF7060E93C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4761" y="2478505"/>
            <a:ext cx="5526000" cy="365564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spcBef>
                <a:spcPts val="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 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="" xmlns:a16="http://schemas.microsoft.com/office/drawing/2014/main" id="{B95ADE48-43AE-41E1-AE25-2B9150A323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691" y="1288131"/>
            <a:ext cx="5526000" cy="733173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8" name="Espace réservé du contenu 6">
            <a:extLst>
              <a:ext uri="{FF2B5EF4-FFF2-40B4-BE49-F238E27FC236}">
                <a16:creationId xmlns="" xmlns:a16="http://schemas.microsoft.com/office/drawing/2014/main" id="{75290F60-F683-4152-8D51-5C07EC4319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94761" y="1288131"/>
            <a:ext cx="5526000" cy="733173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C48B12DF-8B18-4939-8698-95C25B7D075C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3058163" y="2035742"/>
            <a:ext cx="273056" cy="428323"/>
          </a:xfrm>
          <a:custGeom>
            <a:avLst/>
            <a:gdLst>
              <a:gd name="T0" fmla="*/ 191 w 203"/>
              <a:gd name="T1" fmla="*/ 180 h 317"/>
              <a:gd name="T2" fmla="*/ 155 w 203"/>
              <a:gd name="T3" fmla="*/ 216 h 317"/>
              <a:gd name="T4" fmla="*/ 133 w 203"/>
              <a:gd name="T5" fmla="*/ 238 h 317"/>
              <a:gd name="T6" fmla="*/ 76 w 203"/>
              <a:gd name="T7" fmla="*/ 295 h 317"/>
              <a:gd name="T8" fmla="*/ 76 w 203"/>
              <a:gd name="T9" fmla="*/ 295 h 317"/>
              <a:gd name="T10" fmla="*/ 56 w 203"/>
              <a:gd name="T11" fmla="*/ 314 h 317"/>
              <a:gd name="T12" fmla="*/ 48 w 203"/>
              <a:gd name="T13" fmla="*/ 314 h 317"/>
              <a:gd name="T14" fmla="*/ 29 w 203"/>
              <a:gd name="T15" fmla="*/ 295 h 317"/>
              <a:gd name="T16" fmla="*/ 29 w 203"/>
              <a:gd name="T17" fmla="*/ 295 h 317"/>
              <a:gd name="T18" fmla="*/ 25 w 203"/>
              <a:gd name="T19" fmla="*/ 292 h 317"/>
              <a:gd name="T20" fmla="*/ 2 w 203"/>
              <a:gd name="T21" fmla="*/ 269 h 317"/>
              <a:gd name="T22" fmla="*/ 2 w 203"/>
              <a:gd name="T23" fmla="*/ 260 h 317"/>
              <a:gd name="T24" fmla="*/ 102 w 203"/>
              <a:gd name="T25" fmla="*/ 161 h 317"/>
              <a:gd name="T26" fmla="*/ 102 w 203"/>
              <a:gd name="T27" fmla="*/ 153 h 317"/>
              <a:gd name="T28" fmla="*/ 82 w 203"/>
              <a:gd name="T29" fmla="*/ 134 h 317"/>
              <a:gd name="T30" fmla="*/ 32 w 203"/>
              <a:gd name="T31" fmla="*/ 84 h 317"/>
              <a:gd name="T32" fmla="*/ 5 w 203"/>
              <a:gd name="T33" fmla="*/ 57 h 317"/>
              <a:gd name="T34" fmla="*/ 5 w 203"/>
              <a:gd name="T35" fmla="*/ 48 h 317"/>
              <a:gd name="T36" fmla="*/ 24 w 203"/>
              <a:gd name="T37" fmla="*/ 29 h 317"/>
              <a:gd name="T38" fmla="*/ 32 w 203"/>
              <a:gd name="T39" fmla="*/ 21 h 317"/>
              <a:gd name="T40" fmla="*/ 51 w 203"/>
              <a:gd name="T41" fmla="*/ 3 h 317"/>
              <a:gd name="T42" fmla="*/ 59 w 203"/>
              <a:gd name="T43" fmla="*/ 3 h 317"/>
              <a:gd name="T44" fmla="*/ 78 w 203"/>
              <a:gd name="T45" fmla="*/ 21 h 317"/>
              <a:gd name="T46" fmla="*/ 112 w 203"/>
              <a:gd name="T47" fmla="*/ 55 h 317"/>
              <a:gd name="T48" fmla="*/ 148 w 203"/>
              <a:gd name="T49" fmla="*/ 91 h 317"/>
              <a:gd name="T50" fmla="*/ 191 w 203"/>
              <a:gd name="T51" fmla="*/ 134 h 317"/>
              <a:gd name="T52" fmla="*/ 191 w 203"/>
              <a:gd name="T53" fmla="*/ 18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03" h="317">
                <a:moveTo>
                  <a:pt x="191" y="180"/>
                </a:moveTo>
                <a:cubicBezTo>
                  <a:pt x="155" y="216"/>
                  <a:pt x="155" y="216"/>
                  <a:pt x="155" y="216"/>
                </a:cubicBezTo>
                <a:cubicBezTo>
                  <a:pt x="133" y="238"/>
                  <a:pt x="133" y="238"/>
                  <a:pt x="133" y="238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56" y="314"/>
                  <a:pt x="56" y="314"/>
                  <a:pt x="56" y="314"/>
                </a:cubicBezTo>
                <a:cubicBezTo>
                  <a:pt x="54" y="317"/>
                  <a:pt x="50" y="317"/>
                  <a:pt x="48" y="314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5" y="292"/>
                  <a:pt x="25" y="292"/>
                  <a:pt x="25" y="292"/>
                </a:cubicBezTo>
                <a:cubicBezTo>
                  <a:pt x="2" y="269"/>
                  <a:pt x="2" y="269"/>
                  <a:pt x="2" y="269"/>
                </a:cubicBezTo>
                <a:cubicBezTo>
                  <a:pt x="0" y="267"/>
                  <a:pt x="0" y="263"/>
                  <a:pt x="2" y="260"/>
                </a:cubicBezTo>
                <a:cubicBezTo>
                  <a:pt x="102" y="161"/>
                  <a:pt x="102" y="161"/>
                  <a:pt x="102" y="161"/>
                </a:cubicBezTo>
                <a:cubicBezTo>
                  <a:pt x="104" y="159"/>
                  <a:pt x="104" y="155"/>
                  <a:pt x="102" y="153"/>
                </a:cubicBezTo>
                <a:cubicBezTo>
                  <a:pt x="82" y="134"/>
                  <a:pt x="82" y="134"/>
                  <a:pt x="82" y="134"/>
                </a:cubicBezTo>
                <a:cubicBezTo>
                  <a:pt x="32" y="84"/>
                  <a:pt x="32" y="84"/>
                  <a:pt x="32" y="84"/>
                </a:cubicBezTo>
                <a:cubicBezTo>
                  <a:pt x="5" y="57"/>
                  <a:pt x="5" y="57"/>
                  <a:pt x="5" y="57"/>
                </a:cubicBezTo>
                <a:cubicBezTo>
                  <a:pt x="3" y="54"/>
                  <a:pt x="3" y="51"/>
                  <a:pt x="5" y="48"/>
                </a:cubicBezTo>
                <a:cubicBezTo>
                  <a:pt x="24" y="29"/>
                  <a:pt x="24" y="29"/>
                  <a:pt x="24" y="29"/>
                </a:cubicBezTo>
                <a:cubicBezTo>
                  <a:pt x="32" y="21"/>
                  <a:pt x="32" y="21"/>
                  <a:pt x="32" y="21"/>
                </a:cubicBezTo>
                <a:cubicBezTo>
                  <a:pt x="51" y="3"/>
                  <a:pt x="51" y="3"/>
                  <a:pt x="51" y="3"/>
                </a:cubicBezTo>
                <a:cubicBezTo>
                  <a:pt x="53" y="0"/>
                  <a:pt x="57" y="0"/>
                  <a:pt x="59" y="3"/>
                </a:cubicBezTo>
                <a:cubicBezTo>
                  <a:pt x="78" y="21"/>
                  <a:pt x="78" y="21"/>
                  <a:pt x="78" y="21"/>
                </a:cubicBezTo>
                <a:cubicBezTo>
                  <a:pt x="112" y="55"/>
                  <a:pt x="112" y="55"/>
                  <a:pt x="112" y="55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91" y="134"/>
                  <a:pt x="191" y="134"/>
                  <a:pt x="191" y="134"/>
                </a:cubicBezTo>
                <a:cubicBezTo>
                  <a:pt x="203" y="147"/>
                  <a:pt x="203" y="168"/>
                  <a:pt x="191" y="18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5F3473D9-2F31-4B54-9C79-A471B544EBCE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8921234" y="2035742"/>
            <a:ext cx="273055" cy="428322"/>
          </a:xfrm>
          <a:custGeom>
            <a:avLst/>
            <a:gdLst>
              <a:gd name="T0" fmla="*/ 191 w 203"/>
              <a:gd name="T1" fmla="*/ 180 h 317"/>
              <a:gd name="T2" fmla="*/ 155 w 203"/>
              <a:gd name="T3" fmla="*/ 216 h 317"/>
              <a:gd name="T4" fmla="*/ 133 w 203"/>
              <a:gd name="T5" fmla="*/ 238 h 317"/>
              <a:gd name="T6" fmla="*/ 76 w 203"/>
              <a:gd name="T7" fmla="*/ 295 h 317"/>
              <a:gd name="T8" fmla="*/ 76 w 203"/>
              <a:gd name="T9" fmla="*/ 295 h 317"/>
              <a:gd name="T10" fmla="*/ 56 w 203"/>
              <a:gd name="T11" fmla="*/ 314 h 317"/>
              <a:gd name="T12" fmla="*/ 48 w 203"/>
              <a:gd name="T13" fmla="*/ 314 h 317"/>
              <a:gd name="T14" fmla="*/ 29 w 203"/>
              <a:gd name="T15" fmla="*/ 295 h 317"/>
              <a:gd name="T16" fmla="*/ 29 w 203"/>
              <a:gd name="T17" fmla="*/ 295 h 317"/>
              <a:gd name="T18" fmla="*/ 25 w 203"/>
              <a:gd name="T19" fmla="*/ 292 h 317"/>
              <a:gd name="T20" fmla="*/ 2 w 203"/>
              <a:gd name="T21" fmla="*/ 269 h 317"/>
              <a:gd name="T22" fmla="*/ 2 w 203"/>
              <a:gd name="T23" fmla="*/ 260 h 317"/>
              <a:gd name="T24" fmla="*/ 102 w 203"/>
              <a:gd name="T25" fmla="*/ 161 h 317"/>
              <a:gd name="T26" fmla="*/ 102 w 203"/>
              <a:gd name="T27" fmla="*/ 153 h 317"/>
              <a:gd name="T28" fmla="*/ 82 w 203"/>
              <a:gd name="T29" fmla="*/ 134 h 317"/>
              <a:gd name="T30" fmla="*/ 32 w 203"/>
              <a:gd name="T31" fmla="*/ 84 h 317"/>
              <a:gd name="T32" fmla="*/ 5 w 203"/>
              <a:gd name="T33" fmla="*/ 57 h 317"/>
              <a:gd name="T34" fmla="*/ 5 w 203"/>
              <a:gd name="T35" fmla="*/ 48 h 317"/>
              <a:gd name="T36" fmla="*/ 24 w 203"/>
              <a:gd name="T37" fmla="*/ 29 h 317"/>
              <a:gd name="T38" fmla="*/ 32 w 203"/>
              <a:gd name="T39" fmla="*/ 21 h 317"/>
              <a:gd name="T40" fmla="*/ 51 w 203"/>
              <a:gd name="T41" fmla="*/ 3 h 317"/>
              <a:gd name="T42" fmla="*/ 59 w 203"/>
              <a:gd name="T43" fmla="*/ 3 h 317"/>
              <a:gd name="T44" fmla="*/ 78 w 203"/>
              <a:gd name="T45" fmla="*/ 21 h 317"/>
              <a:gd name="T46" fmla="*/ 112 w 203"/>
              <a:gd name="T47" fmla="*/ 55 h 317"/>
              <a:gd name="T48" fmla="*/ 148 w 203"/>
              <a:gd name="T49" fmla="*/ 91 h 317"/>
              <a:gd name="T50" fmla="*/ 191 w 203"/>
              <a:gd name="T51" fmla="*/ 134 h 317"/>
              <a:gd name="T52" fmla="*/ 191 w 203"/>
              <a:gd name="T53" fmla="*/ 18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03" h="317">
                <a:moveTo>
                  <a:pt x="191" y="180"/>
                </a:moveTo>
                <a:cubicBezTo>
                  <a:pt x="155" y="216"/>
                  <a:pt x="155" y="216"/>
                  <a:pt x="155" y="216"/>
                </a:cubicBezTo>
                <a:cubicBezTo>
                  <a:pt x="133" y="238"/>
                  <a:pt x="133" y="238"/>
                  <a:pt x="133" y="238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56" y="314"/>
                  <a:pt x="56" y="314"/>
                  <a:pt x="56" y="314"/>
                </a:cubicBezTo>
                <a:cubicBezTo>
                  <a:pt x="54" y="317"/>
                  <a:pt x="50" y="317"/>
                  <a:pt x="48" y="314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5" y="292"/>
                  <a:pt x="25" y="292"/>
                  <a:pt x="25" y="292"/>
                </a:cubicBezTo>
                <a:cubicBezTo>
                  <a:pt x="2" y="269"/>
                  <a:pt x="2" y="269"/>
                  <a:pt x="2" y="269"/>
                </a:cubicBezTo>
                <a:cubicBezTo>
                  <a:pt x="0" y="267"/>
                  <a:pt x="0" y="263"/>
                  <a:pt x="2" y="260"/>
                </a:cubicBezTo>
                <a:cubicBezTo>
                  <a:pt x="102" y="161"/>
                  <a:pt x="102" y="161"/>
                  <a:pt x="102" y="161"/>
                </a:cubicBezTo>
                <a:cubicBezTo>
                  <a:pt x="104" y="159"/>
                  <a:pt x="104" y="155"/>
                  <a:pt x="102" y="153"/>
                </a:cubicBezTo>
                <a:cubicBezTo>
                  <a:pt x="82" y="134"/>
                  <a:pt x="82" y="134"/>
                  <a:pt x="82" y="134"/>
                </a:cubicBezTo>
                <a:cubicBezTo>
                  <a:pt x="32" y="84"/>
                  <a:pt x="32" y="84"/>
                  <a:pt x="32" y="84"/>
                </a:cubicBezTo>
                <a:cubicBezTo>
                  <a:pt x="5" y="57"/>
                  <a:pt x="5" y="57"/>
                  <a:pt x="5" y="57"/>
                </a:cubicBezTo>
                <a:cubicBezTo>
                  <a:pt x="3" y="54"/>
                  <a:pt x="3" y="51"/>
                  <a:pt x="5" y="48"/>
                </a:cubicBezTo>
                <a:cubicBezTo>
                  <a:pt x="24" y="29"/>
                  <a:pt x="24" y="29"/>
                  <a:pt x="24" y="29"/>
                </a:cubicBezTo>
                <a:cubicBezTo>
                  <a:pt x="32" y="21"/>
                  <a:pt x="32" y="21"/>
                  <a:pt x="32" y="21"/>
                </a:cubicBezTo>
                <a:cubicBezTo>
                  <a:pt x="51" y="3"/>
                  <a:pt x="51" y="3"/>
                  <a:pt x="51" y="3"/>
                </a:cubicBezTo>
                <a:cubicBezTo>
                  <a:pt x="53" y="0"/>
                  <a:pt x="57" y="0"/>
                  <a:pt x="59" y="3"/>
                </a:cubicBezTo>
                <a:cubicBezTo>
                  <a:pt x="78" y="21"/>
                  <a:pt x="78" y="21"/>
                  <a:pt x="78" y="21"/>
                </a:cubicBezTo>
                <a:cubicBezTo>
                  <a:pt x="112" y="55"/>
                  <a:pt x="112" y="55"/>
                  <a:pt x="112" y="55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91" y="134"/>
                  <a:pt x="191" y="134"/>
                  <a:pt x="191" y="134"/>
                </a:cubicBezTo>
                <a:cubicBezTo>
                  <a:pt x="203" y="147"/>
                  <a:pt x="203" y="168"/>
                  <a:pt x="191" y="18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="" xmlns:a16="http://schemas.microsoft.com/office/drawing/2014/main" id="{AF936A42-F672-48E0-B820-46DFBB0108A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34927" y="6411115"/>
            <a:ext cx="536669" cy="230400"/>
          </a:xfrm>
          <a:prstGeom prst="rect">
            <a:avLst/>
          </a:prstGeom>
        </p:spPr>
        <p:txBody>
          <a:bodyPr/>
          <a:lstStyle/>
          <a:p>
            <a:fld id="{4B7623D4-73BB-4F88-8147-ECA3429C35E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FAA29E29-594C-448F-95CD-EDE8C40F2B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ctr"/>
            <a:r>
              <a:rPr lang="fr-FR"/>
              <a:t>Prélèvement à la source à destination des employeurs – 2 mai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4102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BEC2A60-17A0-400A-9363-330DC651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188640"/>
            <a:ext cx="7018867" cy="100811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="" xmlns:a16="http://schemas.microsoft.com/office/drawing/2014/main" id="{CDA7328C-445C-430E-8541-05643F2D7E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581" y="2478505"/>
            <a:ext cx="11383656" cy="365564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spcBef>
                <a:spcPts val="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 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="" xmlns:a16="http://schemas.microsoft.com/office/drawing/2014/main" id="{B95ADE48-43AE-41E1-AE25-2B9150A323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806" y="1288131"/>
            <a:ext cx="11383206" cy="733173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C48B12DF-8B18-4939-8698-95C25B7D075C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5986881" y="2035742"/>
            <a:ext cx="273056" cy="428323"/>
          </a:xfrm>
          <a:custGeom>
            <a:avLst/>
            <a:gdLst>
              <a:gd name="T0" fmla="*/ 191 w 203"/>
              <a:gd name="T1" fmla="*/ 180 h 317"/>
              <a:gd name="T2" fmla="*/ 155 w 203"/>
              <a:gd name="T3" fmla="*/ 216 h 317"/>
              <a:gd name="T4" fmla="*/ 133 w 203"/>
              <a:gd name="T5" fmla="*/ 238 h 317"/>
              <a:gd name="T6" fmla="*/ 76 w 203"/>
              <a:gd name="T7" fmla="*/ 295 h 317"/>
              <a:gd name="T8" fmla="*/ 76 w 203"/>
              <a:gd name="T9" fmla="*/ 295 h 317"/>
              <a:gd name="T10" fmla="*/ 56 w 203"/>
              <a:gd name="T11" fmla="*/ 314 h 317"/>
              <a:gd name="T12" fmla="*/ 48 w 203"/>
              <a:gd name="T13" fmla="*/ 314 h 317"/>
              <a:gd name="T14" fmla="*/ 29 w 203"/>
              <a:gd name="T15" fmla="*/ 295 h 317"/>
              <a:gd name="T16" fmla="*/ 29 w 203"/>
              <a:gd name="T17" fmla="*/ 295 h 317"/>
              <a:gd name="T18" fmla="*/ 25 w 203"/>
              <a:gd name="T19" fmla="*/ 292 h 317"/>
              <a:gd name="T20" fmla="*/ 2 w 203"/>
              <a:gd name="T21" fmla="*/ 269 h 317"/>
              <a:gd name="T22" fmla="*/ 2 w 203"/>
              <a:gd name="T23" fmla="*/ 260 h 317"/>
              <a:gd name="T24" fmla="*/ 102 w 203"/>
              <a:gd name="T25" fmla="*/ 161 h 317"/>
              <a:gd name="T26" fmla="*/ 102 w 203"/>
              <a:gd name="T27" fmla="*/ 153 h 317"/>
              <a:gd name="T28" fmla="*/ 82 w 203"/>
              <a:gd name="T29" fmla="*/ 134 h 317"/>
              <a:gd name="T30" fmla="*/ 32 w 203"/>
              <a:gd name="T31" fmla="*/ 84 h 317"/>
              <a:gd name="T32" fmla="*/ 5 w 203"/>
              <a:gd name="T33" fmla="*/ 57 h 317"/>
              <a:gd name="T34" fmla="*/ 5 w 203"/>
              <a:gd name="T35" fmla="*/ 48 h 317"/>
              <a:gd name="T36" fmla="*/ 24 w 203"/>
              <a:gd name="T37" fmla="*/ 29 h 317"/>
              <a:gd name="T38" fmla="*/ 32 w 203"/>
              <a:gd name="T39" fmla="*/ 21 h 317"/>
              <a:gd name="T40" fmla="*/ 51 w 203"/>
              <a:gd name="T41" fmla="*/ 3 h 317"/>
              <a:gd name="T42" fmla="*/ 59 w 203"/>
              <a:gd name="T43" fmla="*/ 3 h 317"/>
              <a:gd name="T44" fmla="*/ 78 w 203"/>
              <a:gd name="T45" fmla="*/ 21 h 317"/>
              <a:gd name="T46" fmla="*/ 112 w 203"/>
              <a:gd name="T47" fmla="*/ 55 h 317"/>
              <a:gd name="T48" fmla="*/ 148 w 203"/>
              <a:gd name="T49" fmla="*/ 91 h 317"/>
              <a:gd name="T50" fmla="*/ 191 w 203"/>
              <a:gd name="T51" fmla="*/ 134 h 317"/>
              <a:gd name="T52" fmla="*/ 191 w 203"/>
              <a:gd name="T53" fmla="*/ 18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03" h="317">
                <a:moveTo>
                  <a:pt x="191" y="180"/>
                </a:moveTo>
                <a:cubicBezTo>
                  <a:pt x="155" y="216"/>
                  <a:pt x="155" y="216"/>
                  <a:pt x="155" y="216"/>
                </a:cubicBezTo>
                <a:cubicBezTo>
                  <a:pt x="133" y="238"/>
                  <a:pt x="133" y="238"/>
                  <a:pt x="133" y="238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56" y="314"/>
                  <a:pt x="56" y="314"/>
                  <a:pt x="56" y="314"/>
                </a:cubicBezTo>
                <a:cubicBezTo>
                  <a:pt x="54" y="317"/>
                  <a:pt x="50" y="317"/>
                  <a:pt x="48" y="314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5" y="292"/>
                  <a:pt x="25" y="292"/>
                  <a:pt x="25" y="292"/>
                </a:cubicBezTo>
                <a:cubicBezTo>
                  <a:pt x="2" y="269"/>
                  <a:pt x="2" y="269"/>
                  <a:pt x="2" y="269"/>
                </a:cubicBezTo>
                <a:cubicBezTo>
                  <a:pt x="0" y="267"/>
                  <a:pt x="0" y="263"/>
                  <a:pt x="2" y="260"/>
                </a:cubicBezTo>
                <a:cubicBezTo>
                  <a:pt x="102" y="161"/>
                  <a:pt x="102" y="161"/>
                  <a:pt x="102" y="161"/>
                </a:cubicBezTo>
                <a:cubicBezTo>
                  <a:pt x="104" y="159"/>
                  <a:pt x="104" y="155"/>
                  <a:pt x="102" y="153"/>
                </a:cubicBezTo>
                <a:cubicBezTo>
                  <a:pt x="82" y="134"/>
                  <a:pt x="82" y="134"/>
                  <a:pt x="82" y="134"/>
                </a:cubicBezTo>
                <a:cubicBezTo>
                  <a:pt x="32" y="84"/>
                  <a:pt x="32" y="84"/>
                  <a:pt x="32" y="84"/>
                </a:cubicBezTo>
                <a:cubicBezTo>
                  <a:pt x="5" y="57"/>
                  <a:pt x="5" y="57"/>
                  <a:pt x="5" y="57"/>
                </a:cubicBezTo>
                <a:cubicBezTo>
                  <a:pt x="3" y="54"/>
                  <a:pt x="3" y="51"/>
                  <a:pt x="5" y="48"/>
                </a:cubicBezTo>
                <a:cubicBezTo>
                  <a:pt x="24" y="29"/>
                  <a:pt x="24" y="29"/>
                  <a:pt x="24" y="29"/>
                </a:cubicBezTo>
                <a:cubicBezTo>
                  <a:pt x="32" y="21"/>
                  <a:pt x="32" y="21"/>
                  <a:pt x="32" y="21"/>
                </a:cubicBezTo>
                <a:cubicBezTo>
                  <a:pt x="51" y="3"/>
                  <a:pt x="51" y="3"/>
                  <a:pt x="51" y="3"/>
                </a:cubicBezTo>
                <a:cubicBezTo>
                  <a:pt x="53" y="0"/>
                  <a:pt x="57" y="0"/>
                  <a:pt x="59" y="3"/>
                </a:cubicBezTo>
                <a:cubicBezTo>
                  <a:pt x="78" y="21"/>
                  <a:pt x="78" y="21"/>
                  <a:pt x="78" y="21"/>
                </a:cubicBezTo>
                <a:cubicBezTo>
                  <a:pt x="112" y="55"/>
                  <a:pt x="112" y="55"/>
                  <a:pt x="112" y="55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91" y="134"/>
                  <a:pt x="191" y="134"/>
                  <a:pt x="191" y="134"/>
                </a:cubicBezTo>
                <a:cubicBezTo>
                  <a:pt x="203" y="147"/>
                  <a:pt x="203" y="168"/>
                  <a:pt x="191" y="18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382AD0C2-F2AA-4545-BD0D-BC9B2D4314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34927" y="6411115"/>
            <a:ext cx="536669" cy="230400"/>
          </a:xfrm>
          <a:prstGeom prst="rect">
            <a:avLst/>
          </a:prstGeom>
        </p:spPr>
        <p:txBody>
          <a:bodyPr/>
          <a:lstStyle/>
          <a:p>
            <a:fld id="{4B7623D4-73BB-4F88-8147-ECA3429C35E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2220FBF0-68F0-4E0F-B180-1B145B5A86B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ctr"/>
            <a:r>
              <a:rPr lang="fr-FR"/>
              <a:t>Prélèvement à la source à destination des employeurs – 2 mai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1526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BEC2A60-17A0-400A-9363-330DC651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188640"/>
            <a:ext cx="7018867" cy="100811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="" xmlns:a16="http://schemas.microsoft.com/office/drawing/2014/main" id="{CDA7328C-445C-430E-8541-05643F2D7E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581" y="2348880"/>
            <a:ext cx="11383656" cy="239065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spcBef>
                <a:spcPts val="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 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="" xmlns:a16="http://schemas.microsoft.com/office/drawing/2014/main" id="{B95ADE48-43AE-41E1-AE25-2B9150A3235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581" y="1288131"/>
            <a:ext cx="11383206" cy="628701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C48B12DF-8B18-4939-8698-95C25B7D075C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5986881" y="1918694"/>
            <a:ext cx="273056" cy="428323"/>
          </a:xfrm>
          <a:custGeom>
            <a:avLst/>
            <a:gdLst>
              <a:gd name="T0" fmla="*/ 191 w 203"/>
              <a:gd name="T1" fmla="*/ 180 h 317"/>
              <a:gd name="T2" fmla="*/ 155 w 203"/>
              <a:gd name="T3" fmla="*/ 216 h 317"/>
              <a:gd name="T4" fmla="*/ 133 w 203"/>
              <a:gd name="T5" fmla="*/ 238 h 317"/>
              <a:gd name="T6" fmla="*/ 76 w 203"/>
              <a:gd name="T7" fmla="*/ 295 h 317"/>
              <a:gd name="T8" fmla="*/ 76 w 203"/>
              <a:gd name="T9" fmla="*/ 295 h 317"/>
              <a:gd name="T10" fmla="*/ 56 w 203"/>
              <a:gd name="T11" fmla="*/ 314 h 317"/>
              <a:gd name="T12" fmla="*/ 48 w 203"/>
              <a:gd name="T13" fmla="*/ 314 h 317"/>
              <a:gd name="T14" fmla="*/ 29 w 203"/>
              <a:gd name="T15" fmla="*/ 295 h 317"/>
              <a:gd name="T16" fmla="*/ 29 w 203"/>
              <a:gd name="T17" fmla="*/ 295 h 317"/>
              <a:gd name="T18" fmla="*/ 25 w 203"/>
              <a:gd name="T19" fmla="*/ 292 h 317"/>
              <a:gd name="T20" fmla="*/ 2 w 203"/>
              <a:gd name="T21" fmla="*/ 269 h 317"/>
              <a:gd name="T22" fmla="*/ 2 w 203"/>
              <a:gd name="T23" fmla="*/ 260 h 317"/>
              <a:gd name="T24" fmla="*/ 102 w 203"/>
              <a:gd name="T25" fmla="*/ 161 h 317"/>
              <a:gd name="T26" fmla="*/ 102 w 203"/>
              <a:gd name="T27" fmla="*/ 153 h 317"/>
              <a:gd name="T28" fmla="*/ 82 w 203"/>
              <a:gd name="T29" fmla="*/ 134 h 317"/>
              <a:gd name="T30" fmla="*/ 32 w 203"/>
              <a:gd name="T31" fmla="*/ 84 h 317"/>
              <a:gd name="T32" fmla="*/ 5 w 203"/>
              <a:gd name="T33" fmla="*/ 57 h 317"/>
              <a:gd name="T34" fmla="*/ 5 w 203"/>
              <a:gd name="T35" fmla="*/ 48 h 317"/>
              <a:gd name="T36" fmla="*/ 24 w 203"/>
              <a:gd name="T37" fmla="*/ 29 h 317"/>
              <a:gd name="T38" fmla="*/ 32 w 203"/>
              <a:gd name="T39" fmla="*/ 21 h 317"/>
              <a:gd name="T40" fmla="*/ 51 w 203"/>
              <a:gd name="T41" fmla="*/ 3 h 317"/>
              <a:gd name="T42" fmla="*/ 59 w 203"/>
              <a:gd name="T43" fmla="*/ 3 h 317"/>
              <a:gd name="T44" fmla="*/ 78 w 203"/>
              <a:gd name="T45" fmla="*/ 21 h 317"/>
              <a:gd name="T46" fmla="*/ 112 w 203"/>
              <a:gd name="T47" fmla="*/ 55 h 317"/>
              <a:gd name="T48" fmla="*/ 148 w 203"/>
              <a:gd name="T49" fmla="*/ 91 h 317"/>
              <a:gd name="T50" fmla="*/ 191 w 203"/>
              <a:gd name="T51" fmla="*/ 134 h 317"/>
              <a:gd name="T52" fmla="*/ 191 w 203"/>
              <a:gd name="T53" fmla="*/ 18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03" h="317">
                <a:moveTo>
                  <a:pt x="191" y="180"/>
                </a:moveTo>
                <a:cubicBezTo>
                  <a:pt x="155" y="216"/>
                  <a:pt x="155" y="216"/>
                  <a:pt x="155" y="216"/>
                </a:cubicBezTo>
                <a:cubicBezTo>
                  <a:pt x="133" y="238"/>
                  <a:pt x="133" y="238"/>
                  <a:pt x="133" y="238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56" y="314"/>
                  <a:pt x="56" y="314"/>
                  <a:pt x="56" y="314"/>
                </a:cubicBezTo>
                <a:cubicBezTo>
                  <a:pt x="54" y="317"/>
                  <a:pt x="50" y="317"/>
                  <a:pt x="48" y="314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5" y="292"/>
                  <a:pt x="25" y="292"/>
                  <a:pt x="25" y="292"/>
                </a:cubicBezTo>
                <a:cubicBezTo>
                  <a:pt x="2" y="269"/>
                  <a:pt x="2" y="269"/>
                  <a:pt x="2" y="269"/>
                </a:cubicBezTo>
                <a:cubicBezTo>
                  <a:pt x="0" y="267"/>
                  <a:pt x="0" y="263"/>
                  <a:pt x="2" y="260"/>
                </a:cubicBezTo>
                <a:cubicBezTo>
                  <a:pt x="102" y="161"/>
                  <a:pt x="102" y="161"/>
                  <a:pt x="102" y="161"/>
                </a:cubicBezTo>
                <a:cubicBezTo>
                  <a:pt x="104" y="159"/>
                  <a:pt x="104" y="155"/>
                  <a:pt x="102" y="153"/>
                </a:cubicBezTo>
                <a:cubicBezTo>
                  <a:pt x="82" y="134"/>
                  <a:pt x="82" y="134"/>
                  <a:pt x="82" y="134"/>
                </a:cubicBezTo>
                <a:cubicBezTo>
                  <a:pt x="32" y="84"/>
                  <a:pt x="32" y="84"/>
                  <a:pt x="32" y="84"/>
                </a:cubicBezTo>
                <a:cubicBezTo>
                  <a:pt x="5" y="57"/>
                  <a:pt x="5" y="57"/>
                  <a:pt x="5" y="57"/>
                </a:cubicBezTo>
                <a:cubicBezTo>
                  <a:pt x="3" y="54"/>
                  <a:pt x="3" y="51"/>
                  <a:pt x="5" y="48"/>
                </a:cubicBezTo>
                <a:cubicBezTo>
                  <a:pt x="24" y="29"/>
                  <a:pt x="24" y="29"/>
                  <a:pt x="24" y="29"/>
                </a:cubicBezTo>
                <a:cubicBezTo>
                  <a:pt x="32" y="21"/>
                  <a:pt x="32" y="21"/>
                  <a:pt x="32" y="21"/>
                </a:cubicBezTo>
                <a:cubicBezTo>
                  <a:pt x="51" y="3"/>
                  <a:pt x="51" y="3"/>
                  <a:pt x="51" y="3"/>
                </a:cubicBezTo>
                <a:cubicBezTo>
                  <a:pt x="53" y="0"/>
                  <a:pt x="57" y="0"/>
                  <a:pt x="59" y="3"/>
                </a:cubicBezTo>
                <a:cubicBezTo>
                  <a:pt x="78" y="21"/>
                  <a:pt x="78" y="21"/>
                  <a:pt x="78" y="21"/>
                </a:cubicBezTo>
                <a:cubicBezTo>
                  <a:pt x="112" y="55"/>
                  <a:pt x="112" y="55"/>
                  <a:pt x="112" y="55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91" y="134"/>
                  <a:pt x="191" y="134"/>
                  <a:pt x="191" y="134"/>
                </a:cubicBezTo>
                <a:cubicBezTo>
                  <a:pt x="203" y="147"/>
                  <a:pt x="203" y="168"/>
                  <a:pt x="191" y="18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="" xmlns:a16="http://schemas.microsoft.com/office/drawing/2014/main" id="{0941656E-024F-43B8-807A-0CC035FD58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581" y="4843305"/>
            <a:ext cx="11383656" cy="126438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 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2EBB8EFB-BF94-4E11-82A3-A46E8D7219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34927" y="6411115"/>
            <a:ext cx="536669" cy="230400"/>
          </a:xfrm>
          <a:prstGeom prst="rect">
            <a:avLst/>
          </a:prstGeom>
        </p:spPr>
        <p:txBody>
          <a:bodyPr/>
          <a:lstStyle/>
          <a:p>
            <a:fld id="{4B7623D4-73BB-4F88-8147-ECA3429C35E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CD1217CB-4F11-465E-858C-DEEC5B6A102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ctr"/>
            <a:r>
              <a:rPr lang="fr-FR"/>
              <a:t>Prélèvement à la source à destination des employeurs – 2 mai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6903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BEC2A60-17A0-400A-9363-330DC651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188640"/>
            <a:ext cx="7018867" cy="100811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="" xmlns:a16="http://schemas.microsoft.com/office/drawing/2014/main" id="{CDA7328C-445C-430E-8541-05643F2D7E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622" y="2959767"/>
            <a:ext cx="3586883" cy="317438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spcBef>
                <a:spcPts val="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 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="" xmlns:a16="http://schemas.microsoft.com/office/drawing/2014/main" id="{B95ADE48-43AE-41E1-AE25-2B9150A323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806" y="1288131"/>
            <a:ext cx="11383206" cy="564731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algn="ctr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C48B12DF-8B18-4939-8698-95C25B7D075C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6006925" y="2560623"/>
            <a:ext cx="232784" cy="365151"/>
          </a:xfrm>
          <a:custGeom>
            <a:avLst/>
            <a:gdLst>
              <a:gd name="T0" fmla="*/ 191 w 203"/>
              <a:gd name="T1" fmla="*/ 180 h 317"/>
              <a:gd name="T2" fmla="*/ 155 w 203"/>
              <a:gd name="T3" fmla="*/ 216 h 317"/>
              <a:gd name="T4" fmla="*/ 133 w 203"/>
              <a:gd name="T5" fmla="*/ 238 h 317"/>
              <a:gd name="T6" fmla="*/ 76 w 203"/>
              <a:gd name="T7" fmla="*/ 295 h 317"/>
              <a:gd name="T8" fmla="*/ 76 w 203"/>
              <a:gd name="T9" fmla="*/ 295 h 317"/>
              <a:gd name="T10" fmla="*/ 56 w 203"/>
              <a:gd name="T11" fmla="*/ 314 h 317"/>
              <a:gd name="T12" fmla="*/ 48 w 203"/>
              <a:gd name="T13" fmla="*/ 314 h 317"/>
              <a:gd name="T14" fmla="*/ 29 w 203"/>
              <a:gd name="T15" fmla="*/ 295 h 317"/>
              <a:gd name="T16" fmla="*/ 29 w 203"/>
              <a:gd name="T17" fmla="*/ 295 h 317"/>
              <a:gd name="T18" fmla="*/ 25 w 203"/>
              <a:gd name="T19" fmla="*/ 292 h 317"/>
              <a:gd name="T20" fmla="*/ 2 w 203"/>
              <a:gd name="T21" fmla="*/ 269 h 317"/>
              <a:gd name="T22" fmla="*/ 2 w 203"/>
              <a:gd name="T23" fmla="*/ 260 h 317"/>
              <a:gd name="T24" fmla="*/ 102 w 203"/>
              <a:gd name="T25" fmla="*/ 161 h 317"/>
              <a:gd name="T26" fmla="*/ 102 w 203"/>
              <a:gd name="T27" fmla="*/ 153 h 317"/>
              <a:gd name="T28" fmla="*/ 82 w 203"/>
              <a:gd name="T29" fmla="*/ 134 h 317"/>
              <a:gd name="T30" fmla="*/ 32 w 203"/>
              <a:gd name="T31" fmla="*/ 84 h 317"/>
              <a:gd name="T32" fmla="*/ 5 w 203"/>
              <a:gd name="T33" fmla="*/ 57 h 317"/>
              <a:gd name="T34" fmla="*/ 5 w 203"/>
              <a:gd name="T35" fmla="*/ 48 h 317"/>
              <a:gd name="T36" fmla="*/ 24 w 203"/>
              <a:gd name="T37" fmla="*/ 29 h 317"/>
              <a:gd name="T38" fmla="*/ 32 w 203"/>
              <a:gd name="T39" fmla="*/ 21 h 317"/>
              <a:gd name="T40" fmla="*/ 51 w 203"/>
              <a:gd name="T41" fmla="*/ 3 h 317"/>
              <a:gd name="T42" fmla="*/ 59 w 203"/>
              <a:gd name="T43" fmla="*/ 3 h 317"/>
              <a:gd name="T44" fmla="*/ 78 w 203"/>
              <a:gd name="T45" fmla="*/ 21 h 317"/>
              <a:gd name="T46" fmla="*/ 112 w 203"/>
              <a:gd name="T47" fmla="*/ 55 h 317"/>
              <a:gd name="T48" fmla="*/ 148 w 203"/>
              <a:gd name="T49" fmla="*/ 91 h 317"/>
              <a:gd name="T50" fmla="*/ 191 w 203"/>
              <a:gd name="T51" fmla="*/ 134 h 317"/>
              <a:gd name="T52" fmla="*/ 191 w 203"/>
              <a:gd name="T53" fmla="*/ 18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03" h="317">
                <a:moveTo>
                  <a:pt x="191" y="180"/>
                </a:moveTo>
                <a:cubicBezTo>
                  <a:pt x="155" y="216"/>
                  <a:pt x="155" y="216"/>
                  <a:pt x="155" y="216"/>
                </a:cubicBezTo>
                <a:cubicBezTo>
                  <a:pt x="133" y="238"/>
                  <a:pt x="133" y="238"/>
                  <a:pt x="133" y="238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56" y="314"/>
                  <a:pt x="56" y="314"/>
                  <a:pt x="56" y="314"/>
                </a:cubicBezTo>
                <a:cubicBezTo>
                  <a:pt x="54" y="317"/>
                  <a:pt x="50" y="317"/>
                  <a:pt x="48" y="314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5" y="292"/>
                  <a:pt x="25" y="292"/>
                  <a:pt x="25" y="292"/>
                </a:cubicBezTo>
                <a:cubicBezTo>
                  <a:pt x="2" y="269"/>
                  <a:pt x="2" y="269"/>
                  <a:pt x="2" y="269"/>
                </a:cubicBezTo>
                <a:cubicBezTo>
                  <a:pt x="0" y="267"/>
                  <a:pt x="0" y="263"/>
                  <a:pt x="2" y="260"/>
                </a:cubicBezTo>
                <a:cubicBezTo>
                  <a:pt x="102" y="161"/>
                  <a:pt x="102" y="161"/>
                  <a:pt x="102" y="161"/>
                </a:cubicBezTo>
                <a:cubicBezTo>
                  <a:pt x="104" y="159"/>
                  <a:pt x="104" y="155"/>
                  <a:pt x="102" y="153"/>
                </a:cubicBezTo>
                <a:cubicBezTo>
                  <a:pt x="82" y="134"/>
                  <a:pt x="82" y="134"/>
                  <a:pt x="82" y="134"/>
                </a:cubicBezTo>
                <a:cubicBezTo>
                  <a:pt x="32" y="84"/>
                  <a:pt x="32" y="84"/>
                  <a:pt x="32" y="84"/>
                </a:cubicBezTo>
                <a:cubicBezTo>
                  <a:pt x="5" y="57"/>
                  <a:pt x="5" y="57"/>
                  <a:pt x="5" y="57"/>
                </a:cubicBezTo>
                <a:cubicBezTo>
                  <a:pt x="3" y="54"/>
                  <a:pt x="3" y="51"/>
                  <a:pt x="5" y="48"/>
                </a:cubicBezTo>
                <a:cubicBezTo>
                  <a:pt x="24" y="29"/>
                  <a:pt x="24" y="29"/>
                  <a:pt x="24" y="29"/>
                </a:cubicBezTo>
                <a:cubicBezTo>
                  <a:pt x="32" y="21"/>
                  <a:pt x="32" y="21"/>
                  <a:pt x="32" y="21"/>
                </a:cubicBezTo>
                <a:cubicBezTo>
                  <a:pt x="51" y="3"/>
                  <a:pt x="51" y="3"/>
                  <a:pt x="51" y="3"/>
                </a:cubicBezTo>
                <a:cubicBezTo>
                  <a:pt x="53" y="0"/>
                  <a:pt x="57" y="0"/>
                  <a:pt x="59" y="3"/>
                </a:cubicBezTo>
                <a:cubicBezTo>
                  <a:pt x="78" y="21"/>
                  <a:pt x="78" y="21"/>
                  <a:pt x="78" y="21"/>
                </a:cubicBezTo>
                <a:cubicBezTo>
                  <a:pt x="112" y="55"/>
                  <a:pt x="112" y="55"/>
                  <a:pt x="112" y="55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91" y="134"/>
                  <a:pt x="191" y="134"/>
                  <a:pt x="191" y="134"/>
                </a:cubicBezTo>
                <a:cubicBezTo>
                  <a:pt x="203" y="147"/>
                  <a:pt x="203" y="168"/>
                  <a:pt x="191" y="18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Espace réservé du contenu 6">
            <a:extLst>
              <a:ext uri="{FF2B5EF4-FFF2-40B4-BE49-F238E27FC236}">
                <a16:creationId xmlns="" xmlns:a16="http://schemas.microsoft.com/office/drawing/2014/main" id="{1B795E14-FD91-4340-9F0E-F28D017187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1693" y="1961898"/>
            <a:ext cx="3586741" cy="564731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="" xmlns:a16="http://schemas.microsoft.com/office/drawing/2014/main" id="{99993D72-6680-4F62-939B-497E9155D7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9876" y="2959767"/>
            <a:ext cx="3586883" cy="317438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spcBef>
                <a:spcPts val="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 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6">
            <a:extLst>
              <a:ext uri="{FF2B5EF4-FFF2-40B4-BE49-F238E27FC236}">
                <a16:creationId xmlns="" xmlns:a16="http://schemas.microsoft.com/office/drawing/2014/main" id="{9288E959-2355-45BB-814A-9E88175E8F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29947" y="1961898"/>
            <a:ext cx="3586741" cy="564731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="" xmlns:a16="http://schemas.microsoft.com/office/drawing/2014/main" id="{ABEEF290-38EF-4564-9C08-78457F9A67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28129" y="2959767"/>
            <a:ext cx="3586883" cy="317438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spcBef>
                <a:spcPts val="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 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contenu 6">
            <a:extLst>
              <a:ext uri="{FF2B5EF4-FFF2-40B4-BE49-F238E27FC236}">
                <a16:creationId xmlns="" xmlns:a16="http://schemas.microsoft.com/office/drawing/2014/main" id="{DA396B2D-E7B2-41FD-8FF7-0F1A018E65D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28200" y="1961898"/>
            <a:ext cx="3586741" cy="564731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="" xmlns:a16="http://schemas.microsoft.com/office/drawing/2014/main" id="{B45F68F9-C1FF-4801-A4EF-DBAE0DEDFFC5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2108671" y="2560622"/>
            <a:ext cx="232785" cy="365153"/>
          </a:xfrm>
          <a:custGeom>
            <a:avLst/>
            <a:gdLst>
              <a:gd name="T0" fmla="*/ 191 w 203"/>
              <a:gd name="T1" fmla="*/ 180 h 317"/>
              <a:gd name="T2" fmla="*/ 155 w 203"/>
              <a:gd name="T3" fmla="*/ 216 h 317"/>
              <a:gd name="T4" fmla="*/ 133 w 203"/>
              <a:gd name="T5" fmla="*/ 238 h 317"/>
              <a:gd name="T6" fmla="*/ 76 w 203"/>
              <a:gd name="T7" fmla="*/ 295 h 317"/>
              <a:gd name="T8" fmla="*/ 76 w 203"/>
              <a:gd name="T9" fmla="*/ 295 h 317"/>
              <a:gd name="T10" fmla="*/ 56 w 203"/>
              <a:gd name="T11" fmla="*/ 314 h 317"/>
              <a:gd name="T12" fmla="*/ 48 w 203"/>
              <a:gd name="T13" fmla="*/ 314 h 317"/>
              <a:gd name="T14" fmla="*/ 29 w 203"/>
              <a:gd name="T15" fmla="*/ 295 h 317"/>
              <a:gd name="T16" fmla="*/ 29 w 203"/>
              <a:gd name="T17" fmla="*/ 295 h 317"/>
              <a:gd name="T18" fmla="*/ 25 w 203"/>
              <a:gd name="T19" fmla="*/ 292 h 317"/>
              <a:gd name="T20" fmla="*/ 2 w 203"/>
              <a:gd name="T21" fmla="*/ 269 h 317"/>
              <a:gd name="T22" fmla="*/ 2 w 203"/>
              <a:gd name="T23" fmla="*/ 260 h 317"/>
              <a:gd name="T24" fmla="*/ 102 w 203"/>
              <a:gd name="T25" fmla="*/ 161 h 317"/>
              <a:gd name="T26" fmla="*/ 102 w 203"/>
              <a:gd name="T27" fmla="*/ 153 h 317"/>
              <a:gd name="T28" fmla="*/ 82 w 203"/>
              <a:gd name="T29" fmla="*/ 134 h 317"/>
              <a:gd name="T30" fmla="*/ 32 w 203"/>
              <a:gd name="T31" fmla="*/ 84 h 317"/>
              <a:gd name="T32" fmla="*/ 5 w 203"/>
              <a:gd name="T33" fmla="*/ 57 h 317"/>
              <a:gd name="T34" fmla="*/ 5 w 203"/>
              <a:gd name="T35" fmla="*/ 48 h 317"/>
              <a:gd name="T36" fmla="*/ 24 w 203"/>
              <a:gd name="T37" fmla="*/ 29 h 317"/>
              <a:gd name="T38" fmla="*/ 32 w 203"/>
              <a:gd name="T39" fmla="*/ 21 h 317"/>
              <a:gd name="T40" fmla="*/ 51 w 203"/>
              <a:gd name="T41" fmla="*/ 3 h 317"/>
              <a:gd name="T42" fmla="*/ 59 w 203"/>
              <a:gd name="T43" fmla="*/ 3 h 317"/>
              <a:gd name="T44" fmla="*/ 78 w 203"/>
              <a:gd name="T45" fmla="*/ 21 h 317"/>
              <a:gd name="T46" fmla="*/ 112 w 203"/>
              <a:gd name="T47" fmla="*/ 55 h 317"/>
              <a:gd name="T48" fmla="*/ 148 w 203"/>
              <a:gd name="T49" fmla="*/ 91 h 317"/>
              <a:gd name="T50" fmla="*/ 191 w 203"/>
              <a:gd name="T51" fmla="*/ 134 h 317"/>
              <a:gd name="T52" fmla="*/ 191 w 203"/>
              <a:gd name="T53" fmla="*/ 18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03" h="317">
                <a:moveTo>
                  <a:pt x="191" y="180"/>
                </a:moveTo>
                <a:cubicBezTo>
                  <a:pt x="155" y="216"/>
                  <a:pt x="155" y="216"/>
                  <a:pt x="155" y="216"/>
                </a:cubicBezTo>
                <a:cubicBezTo>
                  <a:pt x="133" y="238"/>
                  <a:pt x="133" y="238"/>
                  <a:pt x="133" y="238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56" y="314"/>
                  <a:pt x="56" y="314"/>
                  <a:pt x="56" y="314"/>
                </a:cubicBezTo>
                <a:cubicBezTo>
                  <a:pt x="54" y="317"/>
                  <a:pt x="50" y="317"/>
                  <a:pt x="48" y="314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5" y="292"/>
                  <a:pt x="25" y="292"/>
                  <a:pt x="25" y="292"/>
                </a:cubicBezTo>
                <a:cubicBezTo>
                  <a:pt x="2" y="269"/>
                  <a:pt x="2" y="269"/>
                  <a:pt x="2" y="269"/>
                </a:cubicBezTo>
                <a:cubicBezTo>
                  <a:pt x="0" y="267"/>
                  <a:pt x="0" y="263"/>
                  <a:pt x="2" y="260"/>
                </a:cubicBezTo>
                <a:cubicBezTo>
                  <a:pt x="102" y="161"/>
                  <a:pt x="102" y="161"/>
                  <a:pt x="102" y="161"/>
                </a:cubicBezTo>
                <a:cubicBezTo>
                  <a:pt x="104" y="159"/>
                  <a:pt x="104" y="155"/>
                  <a:pt x="102" y="153"/>
                </a:cubicBezTo>
                <a:cubicBezTo>
                  <a:pt x="82" y="134"/>
                  <a:pt x="82" y="134"/>
                  <a:pt x="82" y="134"/>
                </a:cubicBezTo>
                <a:cubicBezTo>
                  <a:pt x="32" y="84"/>
                  <a:pt x="32" y="84"/>
                  <a:pt x="32" y="84"/>
                </a:cubicBezTo>
                <a:cubicBezTo>
                  <a:pt x="5" y="57"/>
                  <a:pt x="5" y="57"/>
                  <a:pt x="5" y="57"/>
                </a:cubicBezTo>
                <a:cubicBezTo>
                  <a:pt x="3" y="54"/>
                  <a:pt x="3" y="51"/>
                  <a:pt x="5" y="48"/>
                </a:cubicBezTo>
                <a:cubicBezTo>
                  <a:pt x="24" y="29"/>
                  <a:pt x="24" y="29"/>
                  <a:pt x="24" y="29"/>
                </a:cubicBezTo>
                <a:cubicBezTo>
                  <a:pt x="32" y="21"/>
                  <a:pt x="32" y="21"/>
                  <a:pt x="32" y="21"/>
                </a:cubicBezTo>
                <a:cubicBezTo>
                  <a:pt x="51" y="3"/>
                  <a:pt x="51" y="3"/>
                  <a:pt x="51" y="3"/>
                </a:cubicBezTo>
                <a:cubicBezTo>
                  <a:pt x="53" y="0"/>
                  <a:pt x="57" y="0"/>
                  <a:pt x="59" y="3"/>
                </a:cubicBezTo>
                <a:cubicBezTo>
                  <a:pt x="78" y="21"/>
                  <a:pt x="78" y="21"/>
                  <a:pt x="78" y="21"/>
                </a:cubicBezTo>
                <a:cubicBezTo>
                  <a:pt x="112" y="55"/>
                  <a:pt x="112" y="55"/>
                  <a:pt x="112" y="55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91" y="134"/>
                  <a:pt x="191" y="134"/>
                  <a:pt x="191" y="134"/>
                </a:cubicBezTo>
                <a:cubicBezTo>
                  <a:pt x="203" y="147"/>
                  <a:pt x="203" y="168"/>
                  <a:pt x="191" y="18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Freeform 5">
            <a:extLst>
              <a:ext uri="{FF2B5EF4-FFF2-40B4-BE49-F238E27FC236}">
                <a16:creationId xmlns="" xmlns:a16="http://schemas.microsoft.com/office/drawing/2014/main" id="{32BC438E-B5DE-4B95-AD1C-57DC6C5AFF80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9905178" y="2560623"/>
            <a:ext cx="232784" cy="365151"/>
          </a:xfrm>
          <a:custGeom>
            <a:avLst/>
            <a:gdLst>
              <a:gd name="T0" fmla="*/ 191 w 203"/>
              <a:gd name="T1" fmla="*/ 180 h 317"/>
              <a:gd name="T2" fmla="*/ 155 w 203"/>
              <a:gd name="T3" fmla="*/ 216 h 317"/>
              <a:gd name="T4" fmla="*/ 133 w 203"/>
              <a:gd name="T5" fmla="*/ 238 h 317"/>
              <a:gd name="T6" fmla="*/ 76 w 203"/>
              <a:gd name="T7" fmla="*/ 295 h 317"/>
              <a:gd name="T8" fmla="*/ 76 w 203"/>
              <a:gd name="T9" fmla="*/ 295 h 317"/>
              <a:gd name="T10" fmla="*/ 56 w 203"/>
              <a:gd name="T11" fmla="*/ 314 h 317"/>
              <a:gd name="T12" fmla="*/ 48 w 203"/>
              <a:gd name="T13" fmla="*/ 314 h 317"/>
              <a:gd name="T14" fmla="*/ 29 w 203"/>
              <a:gd name="T15" fmla="*/ 295 h 317"/>
              <a:gd name="T16" fmla="*/ 29 w 203"/>
              <a:gd name="T17" fmla="*/ 295 h 317"/>
              <a:gd name="T18" fmla="*/ 25 w 203"/>
              <a:gd name="T19" fmla="*/ 292 h 317"/>
              <a:gd name="T20" fmla="*/ 2 w 203"/>
              <a:gd name="T21" fmla="*/ 269 h 317"/>
              <a:gd name="T22" fmla="*/ 2 w 203"/>
              <a:gd name="T23" fmla="*/ 260 h 317"/>
              <a:gd name="T24" fmla="*/ 102 w 203"/>
              <a:gd name="T25" fmla="*/ 161 h 317"/>
              <a:gd name="T26" fmla="*/ 102 w 203"/>
              <a:gd name="T27" fmla="*/ 153 h 317"/>
              <a:gd name="T28" fmla="*/ 82 w 203"/>
              <a:gd name="T29" fmla="*/ 134 h 317"/>
              <a:gd name="T30" fmla="*/ 32 w 203"/>
              <a:gd name="T31" fmla="*/ 84 h 317"/>
              <a:gd name="T32" fmla="*/ 5 w 203"/>
              <a:gd name="T33" fmla="*/ 57 h 317"/>
              <a:gd name="T34" fmla="*/ 5 w 203"/>
              <a:gd name="T35" fmla="*/ 48 h 317"/>
              <a:gd name="T36" fmla="*/ 24 w 203"/>
              <a:gd name="T37" fmla="*/ 29 h 317"/>
              <a:gd name="T38" fmla="*/ 32 w 203"/>
              <a:gd name="T39" fmla="*/ 21 h 317"/>
              <a:gd name="T40" fmla="*/ 51 w 203"/>
              <a:gd name="T41" fmla="*/ 3 h 317"/>
              <a:gd name="T42" fmla="*/ 59 w 203"/>
              <a:gd name="T43" fmla="*/ 3 h 317"/>
              <a:gd name="T44" fmla="*/ 78 w 203"/>
              <a:gd name="T45" fmla="*/ 21 h 317"/>
              <a:gd name="T46" fmla="*/ 112 w 203"/>
              <a:gd name="T47" fmla="*/ 55 h 317"/>
              <a:gd name="T48" fmla="*/ 148 w 203"/>
              <a:gd name="T49" fmla="*/ 91 h 317"/>
              <a:gd name="T50" fmla="*/ 191 w 203"/>
              <a:gd name="T51" fmla="*/ 134 h 317"/>
              <a:gd name="T52" fmla="*/ 191 w 203"/>
              <a:gd name="T53" fmla="*/ 18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03" h="317">
                <a:moveTo>
                  <a:pt x="191" y="180"/>
                </a:moveTo>
                <a:cubicBezTo>
                  <a:pt x="155" y="216"/>
                  <a:pt x="155" y="216"/>
                  <a:pt x="155" y="216"/>
                </a:cubicBezTo>
                <a:cubicBezTo>
                  <a:pt x="133" y="238"/>
                  <a:pt x="133" y="238"/>
                  <a:pt x="133" y="238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56" y="314"/>
                  <a:pt x="56" y="314"/>
                  <a:pt x="56" y="314"/>
                </a:cubicBezTo>
                <a:cubicBezTo>
                  <a:pt x="54" y="317"/>
                  <a:pt x="50" y="317"/>
                  <a:pt x="48" y="314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5" y="292"/>
                  <a:pt x="25" y="292"/>
                  <a:pt x="25" y="292"/>
                </a:cubicBezTo>
                <a:cubicBezTo>
                  <a:pt x="2" y="269"/>
                  <a:pt x="2" y="269"/>
                  <a:pt x="2" y="269"/>
                </a:cubicBezTo>
                <a:cubicBezTo>
                  <a:pt x="0" y="267"/>
                  <a:pt x="0" y="263"/>
                  <a:pt x="2" y="260"/>
                </a:cubicBezTo>
                <a:cubicBezTo>
                  <a:pt x="102" y="161"/>
                  <a:pt x="102" y="161"/>
                  <a:pt x="102" y="161"/>
                </a:cubicBezTo>
                <a:cubicBezTo>
                  <a:pt x="104" y="159"/>
                  <a:pt x="104" y="155"/>
                  <a:pt x="102" y="153"/>
                </a:cubicBezTo>
                <a:cubicBezTo>
                  <a:pt x="82" y="134"/>
                  <a:pt x="82" y="134"/>
                  <a:pt x="82" y="134"/>
                </a:cubicBezTo>
                <a:cubicBezTo>
                  <a:pt x="32" y="84"/>
                  <a:pt x="32" y="84"/>
                  <a:pt x="32" y="84"/>
                </a:cubicBezTo>
                <a:cubicBezTo>
                  <a:pt x="5" y="57"/>
                  <a:pt x="5" y="57"/>
                  <a:pt x="5" y="57"/>
                </a:cubicBezTo>
                <a:cubicBezTo>
                  <a:pt x="3" y="54"/>
                  <a:pt x="3" y="51"/>
                  <a:pt x="5" y="48"/>
                </a:cubicBezTo>
                <a:cubicBezTo>
                  <a:pt x="24" y="29"/>
                  <a:pt x="24" y="29"/>
                  <a:pt x="24" y="29"/>
                </a:cubicBezTo>
                <a:cubicBezTo>
                  <a:pt x="32" y="21"/>
                  <a:pt x="32" y="21"/>
                  <a:pt x="32" y="21"/>
                </a:cubicBezTo>
                <a:cubicBezTo>
                  <a:pt x="51" y="3"/>
                  <a:pt x="51" y="3"/>
                  <a:pt x="51" y="3"/>
                </a:cubicBezTo>
                <a:cubicBezTo>
                  <a:pt x="53" y="0"/>
                  <a:pt x="57" y="0"/>
                  <a:pt x="59" y="3"/>
                </a:cubicBezTo>
                <a:cubicBezTo>
                  <a:pt x="78" y="21"/>
                  <a:pt x="78" y="21"/>
                  <a:pt x="78" y="21"/>
                </a:cubicBezTo>
                <a:cubicBezTo>
                  <a:pt x="112" y="55"/>
                  <a:pt x="112" y="55"/>
                  <a:pt x="112" y="55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91" y="134"/>
                  <a:pt x="191" y="134"/>
                  <a:pt x="191" y="134"/>
                </a:cubicBezTo>
                <a:cubicBezTo>
                  <a:pt x="203" y="147"/>
                  <a:pt x="203" y="168"/>
                  <a:pt x="191" y="18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4F66CE7-615D-48BA-BEBE-A299F2E4F81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34927" y="6411115"/>
            <a:ext cx="536669" cy="230400"/>
          </a:xfrm>
          <a:prstGeom prst="rect">
            <a:avLst/>
          </a:prstGeom>
        </p:spPr>
        <p:txBody>
          <a:bodyPr/>
          <a:lstStyle/>
          <a:p>
            <a:fld id="{4B7623D4-73BB-4F88-8147-ECA3429C35E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72EB0F2A-8B09-4C7E-BC1A-D227B516079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ctr"/>
            <a:r>
              <a:rPr lang="fr-FR"/>
              <a:t>Prélèvement à la source à destination des employeurs – 2 mai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1864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BEC2A60-17A0-400A-9363-330DC651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188640"/>
            <a:ext cx="7018867" cy="100811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="" xmlns:a16="http://schemas.microsoft.com/office/drawing/2014/main" id="{CDA7328C-445C-430E-8541-05643F2D7E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622" y="2959767"/>
            <a:ext cx="3586883" cy="317438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spcBef>
                <a:spcPts val="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 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="" xmlns:a16="http://schemas.microsoft.com/office/drawing/2014/main" id="{B95ADE48-43AE-41E1-AE25-2B9150A323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806" y="1288131"/>
            <a:ext cx="3575962" cy="564731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C48B12DF-8B18-4939-8698-95C25B7D075C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6006925" y="2560623"/>
            <a:ext cx="232784" cy="365151"/>
          </a:xfrm>
          <a:custGeom>
            <a:avLst/>
            <a:gdLst>
              <a:gd name="T0" fmla="*/ 191 w 203"/>
              <a:gd name="T1" fmla="*/ 180 h 317"/>
              <a:gd name="T2" fmla="*/ 155 w 203"/>
              <a:gd name="T3" fmla="*/ 216 h 317"/>
              <a:gd name="T4" fmla="*/ 133 w 203"/>
              <a:gd name="T5" fmla="*/ 238 h 317"/>
              <a:gd name="T6" fmla="*/ 76 w 203"/>
              <a:gd name="T7" fmla="*/ 295 h 317"/>
              <a:gd name="T8" fmla="*/ 76 w 203"/>
              <a:gd name="T9" fmla="*/ 295 h 317"/>
              <a:gd name="T10" fmla="*/ 56 w 203"/>
              <a:gd name="T11" fmla="*/ 314 h 317"/>
              <a:gd name="T12" fmla="*/ 48 w 203"/>
              <a:gd name="T13" fmla="*/ 314 h 317"/>
              <a:gd name="T14" fmla="*/ 29 w 203"/>
              <a:gd name="T15" fmla="*/ 295 h 317"/>
              <a:gd name="T16" fmla="*/ 29 w 203"/>
              <a:gd name="T17" fmla="*/ 295 h 317"/>
              <a:gd name="T18" fmla="*/ 25 w 203"/>
              <a:gd name="T19" fmla="*/ 292 h 317"/>
              <a:gd name="T20" fmla="*/ 2 w 203"/>
              <a:gd name="T21" fmla="*/ 269 h 317"/>
              <a:gd name="T22" fmla="*/ 2 w 203"/>
              <a:gd name="T23" fmla="*/ 260 h 317"/>
              <a:gd name="T24" fmla="*/ 102 w 203"/>
              <a:gd name="T25" fmla="*/ 161 h 317"/>
              <a:gd name="T26" fmla="*/ 102 w 203"/>
              <a:gd name="T27" fmla="*/ 153 h 317"/>
              <a:gd name="T28" fmla="*/ 82 w 203"/>
              <a:gd name="T29" fmla="*/ 134 h 317"/>
              <a:gd name="T30" fmla="*/ 32 w 203"/>
              <a:gd name="T31" fmla="*/ 84 h 317"/>
              <a:gd name="T32" fmla="*/ 5 w 203"/>
              <a:gd name="T33" fmla="*/ 57 h 317"/>
              <a:gd name="T34" fmla="*/ 5 w 203"/>
              <a:gd name="T35" fmla="*/ 48 h 317"/>
              <a:gd name="T36" fmla="*/ 24 w 203"/>
              <a:gd name="T37" fmla="*/ 29 h 317"/>
              <a:gd name="T38" fmla="*/ 32 w 203"/>
              <a:gd name="T39" fmla="*/ 21 h 317"/>
              <a:gd name="T40" fmla="*/ 51 w 203"/>
              <a:gd name="T41" fmla="*/ 3 h 317"/>
              <a:gd name="T42" fmla="*/ 59 w 203"/>
              <a:gd name="T43" fmla="*/ 3 h 317"/>
              <a:gd name="T44" fmla="*/ 78 w 203"/>
              <a:gd name="T45" fmla="*/ 21 h 317"/>
              <a:gd name="T46" fmla="*/ 112 w 203"/>
              <a:gd name="T47" fmla="*/ 55 h 317"/>
              <a:gd name="T48" fmla="*/ 148 w 203"/>
              <a:gd name="T49" fmla="*/ 91 h 317"/>
              <a:gd name="T50" fmla="*/ 191 w 203"/>
              <a:gd name="T51" fmla="*/ 134 h 317"/>
              <a:gd name="T52" fmla="*/ 191 w 203"/>
              <a:gd name="T53" fmla="*/ 18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03" h="317">
                <a:moveTo>
                  <a:pt x="191" y="180"/>
                </a:moveTo>
                <a:cubicBezTo>
                  <a:pt x="155" y="216"/>
                  <a:pt x="155" y="216"/>
                  <a:pt x="155" y="216"/>
                </a:cubicBezTo>
                <a:cubicBezTo>
                  <a:pt x="133" y="238"/>
                  <a:pt x="133" y="238"/>
                  <a:pt x="133" y="238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56" y="314"/>
                  <a:pt x="56" y="314"/>
                  <a:pt x="56" y="314"/>
                </a:cubicBezTo>
                <a:cubicBezTo>
                  <a:pt x="54" y="317"/>
                  <a:pt x="50" y="317"/>
                  <a:pt x="48" y="314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5" y="292"/>
                  <a:pt x="25" y="292"/>
                  <a:pt x="25" y="292"/>
                </a:cubicBezTo>
                <a:cubicBezTo>
                  <a:pt x="2" y="269"/>
                  <a:pt x="2" y="269"/>
                  <a:pt x="2" y="269"/>
                </a:cubicBezTo>
                <a:cubicBezTo>
                  <a:pt x="0" y="267"/>
                  <a:pt x="0" y="263"/>
                  <a:pt x="2" y="260"/>
                </a:cubicBezTo>
                <a:cubicBezTo>
                  <a:pt x="102" y="161"/>
                  <a:pt x="102" y="161"/>
                  <a:pt x="102" y="161"/>
                </a:cubicBezTo>
                <a:cubicBezTo>
                  <a:pt x="104" y="159"/>
                  <a:pt x="104" y="155"/>
                  <a:pt x="102" y="153"/>
                </a:cubicBezTo>
                <a:cubicBezTo>
                  <a:pt x="82" y="134"/>
                  <a:pt x="82" y="134"/>
                  <a:pt x="82" y="134"/>
                </a:cubicBezTo>
                <a:cubicBezTo>
                  <a:pt x="32" y="84"/>
                  <a:pt x="32" y="84"/>
                  <a:pt x="32" y="84"/>
                </a:cubicBezTo>
                <a:cubicBezTo>
                  <a:pt x="5" y="57"/>
                  <a:pt x="5" y="57"/>
                  <a:pt x="5" y="57"/>
                </a:cubicBezTo>
                <a:cubicBezTo>
                  <a:pt x="3" y="54"/>
                  <a:pt x="3" y="51"/>
                  <a:pt x="5" y="48"/>
                </a:cubicBezTo>
                <a:cubicBezTo>
                  <a:pt x="24" y="29"/>
                  <a:pt x="24" y="29"/>
                  <a:pt x="24" y="29"/>
                </a:cubicBezTo>
                <a:cubicBezTo>
                  <a:pt x="32" y="21"/>
                  <a:pt x="32" y="21"/>
                  <a:pt x="32" y="21"/>
                </a:cubicBezTo>
                <a:cubicBezTo>
                  <a:pt x="51" y="3"/>
                  <a:pt x="51" y="3"/>
                  <a:pt x="51" y="3"/>
                </a:cubicBezTo>
                <a:cubicBezTo>
                  <a:pt x="53" y="0"/>
                  <a:pt x="57" y="0"/>
                  <a:pt x="59" y="3"/>
                </a:cubicBezTo>
                <a:cubicBezTo>
                  <a:pt x="78" y="21"/>
                  <a:pt x="78" y="21"/>
                  <a:pt x="78" y="21"/>
                </a:cubicBezTo>
                <a:cubicBezTo>
                  <a:pt x="112" y="55"/>
                  <a:pt x="112" y="55"/>
                  <a:pt x="112" y="55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91" y="134"/>
                  <a:pt x="191" y="134"/>
                  <a:pt x="191" y="134"/>
                </a:cubicBezTo>
                <a:cubicBezTo>
                  <a:pt x="203" y="147"/>
                  <a:pt x="203" y="168"/>
                  <a:pt x="191" y="18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Espace réservé du contenu 6">
            <a:extLst>
              <a:ext uri="{FF2B5EF4-FFF2-40B4-BE49-F238E27FC236}">
                <a16:creationId xmlns="" xmlns:a16="http://schemas.microsoft.com/office/drawing/2014/main" id="{1B795E14-FD91-4340-9F0E-F28D017187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1693" y="1961898"/>
            <a:ext cx="3586741" cy="564731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="" xmlns:a16="http://schemas.microsoft.com/office/drawing/2014/main" id="{99993D72-6680-4F62-939B-497E9155D7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9876" y="2959767"/>
            <a:ext cx="3586883" cy="317438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spcBef>
                <a:spcPts val="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 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="" xmlns:a16="http://schemas.microsoft.com/office/drawing/2014/main" id="{ABEEF290-38EF-4564-9C08-78457F9A67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28129" y="2959767"/>
            <a:ext cx="3586883" cy="317438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spcBef>
                <a:spcPts val="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 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6">
            <a:extLst>
              <a:ext uri="{FF2B5EF4-FFF2-40B4-BE49-F238E27FC236}">
                <a16:creationId xmlns="" xmlns:a16="http://schemas.microsoft.com/office/drawing/2014/main" id="{9288E959-2355-45BB-814A-9E88175E8F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29947" y="1961898"/>
            <a:ext cx="3586741" cy="564731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3" name="Espace réservé du contenu 6">
            <a:extLst>
              <a:ext uri="{FF2B5EF4-FFF2-40B4-BE49-F238E27FC236}">
                <a16:creationId xmlns="" xmlns:a16="http://schemas.microsoft.com/office/drawing/2014/main" id="{DA396B2D-E7B2-41FD-8FF7-0F1A018E65D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28200" y="1961898"/>
            <a:ext cx="3586741" cy="564731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="" xmlns:a16="http://schemas.microsoft.com/office/drawing/2014/main" id="{B45F68F9-C1FF-4801-A4EF-DBAE0DEDFFC5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2108671" y="2560622"/>
            <a:ext cx="232785" cy="365153"/>
          </a:xfrm>
          <a:custGeom>
            <a:avLst/>
            <a:gdLst>
              <a:gd name="T0" fmla="*/ 191 w 203"/>
              <a:gd name="T1" fmla="*/ 180 h 317"/>
              <a:gd name="T2" fmla="*/ 155 w 203"/>
              <a:gd name="T3" fmla="*/ 216 h 317"/>
              <a:gd name="T4" fmla="*/ 133 w 203"/>
              <a:gd name="T5" fmla="*/ 238 h 317"/>
              <a:gd name="T6" fmla="*/ 76 w 203"/>
              <a:gd name="T7" fmla="*/ 295 h 317"/>
              <a:gd name="T8" fmla="*/ 76 w 203"/>
              <a:gd name="T9" fmla="*/ 295 h 317"/>
              <a:gd name="T10" fmla="*/ 56 w 203"/>
              <a:gd name="T11" fmla="*/ 314 h 317"/>
              <a:gd name="T12" fmla="*/ 48 w 203"/>
              <a:gd name="T13" fmla="*/ 314 h 317"/>
              <a:gd name="T14" fmla="*/ 29 w 203"/>
              <a:gd name="T15" fmla="*/ 295 h 317"/>
              <a:gd name="T16" fmla="*/ 29 w 203"/>
              <a:gd name="T17" fmla="*/ 295 h 317"/>
              <a:gd name="T18" fmla="*/ 25 w 203"/>
              <a:gd name="T19" fmla="*/ 292 h 317"/>
              <a:gd name="T20" fmla="*/ 2 w 203"/>
              <a:gd name="T21" fmla="*/ 269 h 317"/>
              <a:gd name="T22" fmla="*/ 2 w 203"/>
              <a:gd name="T23" fmla="*/ 260 h 317"/>
              <a:gd name="T24" fmla="*/ 102 w 203"/>
              <a:gd name="T25" fmla="*/ 161 h 317"/>
              <a:gd name="T26" fmla="*/ 102 w 203"/>
              <a:gd name="T27" fmla="*/ 153 h 317"/>
              <a:gd name="T28" fmla="*/ 82 w 203"/>
              <a:gd name="T29" fmla="*/ 134 h 317"/>
              <a:gd name="T30" fmla="*/ 32 w 203"/>
              <a:gd name="T31" fmla="*/ 84 h 317"/>
              <a:gd name="T32" fmla="*/ 5 w 203"/>
              <a:gd name="T33" fmla="*/ 57 h 317"/>
              <a:gd name="T34" fmla="*/ 5 w 203"/>
              <a:gd name="T35" fmla="*/ 48 h 317"/>
              <a:gd name="T36" fmla="*/ 24 w 203"/>
              <a:gd name="T37" fmla="*/ 29 h 317"/>
              <a:gd name="T38" fmla="*/ 32 w 203"/>
              <a:gd name="T39" fmla="*/ 21 h 317"/>
              <a:gd name="T40" fmla="*/ 51 w 203"/>
              <a:gd name="T41" fmla="*/ 3 h 317"/>
              <a:gd name="T42" fmla="*/ 59 w 203"/>
              <a:gd name="T43" fmla="*/ 3 h 317"/>
              <a:gd name="T44" fmla="*/ 78 w 203"/>
              <a:gd name="T45" fmla="*/ 21 h 317"/>
              <a:gd name="T46" fmla="*/ 112 w 203"/>
              <a:gd name="T47" fmla="*/ 55 h 317"/>
              <a:gd name="T48" fmla="*/ 148 w 203"/>
              <a:gd name="T49" fmla="*/ 91 h 317"/>
              <a:gd name="T50" fmla="*/ 191 w 203"/>
              <a:gd name="T51" fmla="*/ 134 h 317"/>
              <a:gd name="T52" fmla="*/ 191 w 203"/>
              <a:gd name="T53" fmla="*/ 18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03" h="317">
                <a:moveTo>
                  <a:pt x="191" y="180"/>
                </a:moveTo>
                <a:cubicBezTo>
                  <a:pt x="155" y="216"/>
                  <a:pt x="155" y="216"/>
                  <a:pt x="155" y="216"/>
                </a:cubicBezTo>
                <a:cubicBezTo>
                  <a:pt x="133" y="238"/>
                  <a:pt x="133" y="238"/>
                  <a:pt x="133" y="238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56" y="314"/>
                  <a:pt x="56" y="314"/>
                  <a:pt x="56" y="314"/>
                </a:cubicBezTo>
                <a:cubicBezTo>
                  <a:pt x="54" y="317"/>
                  <a:pt x="50" y="317"/>
                  <a:pt x="48" y="314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5" y="292"/>
                  <a:pt x="25" y="292"/>
                  <a:pt x="25" y="292"/>
                </a:cubicBezTo>
                <a:cubicBezTo>
                  <a:pt x="2" y="269"/>
                  <a:pt x="2" y="269"/>
                  <a:pt x="2" y="269"/>
                </a:cubicBezTo>
                <a:cubicBezTo>
                  <a:pt x="0" y="267"/>
                  <a:pt x="0" y="263"/>
                  <a:pt x="2" y="260"/>
                </a:cubicBezTo>
                <a:cubicBezTo>
                  <a:pt x="102" y="161"/>
                  <a:pt x="102" y="161"/>
                  <a:pt x="102" y="161"/>
                </a:cubicBezTo>
                <a:cubicBezTo>
                  <a:pt x="104" y="159"/>
                  <a:pt x="104" y="155"/>
                  <a:pt x="102" y="153"/>
                </a:cubicBezTo>
                <a:cubicBezTo>
                  <a:pt x="82" y="134"/>
                  <a:pt x="82" y="134"/>
                  <a:pt x="82" y="134"/>
                </a:cubicBezTo>
                <a:cubicBezTo>
                  <a:pt x="32" y="84"/>
                  <a:pt x="32" y="84"/>
                  <a:pt x="32" y="84"/>
                </a:cubicBezTo>
                <a:cubicBezTo>
                  <a:pt x="5" y="57"/>
                  <a:pt x="5" y="57"/>
                  <a:pt x="5" y="57"/>
                </a:cubicBezTo>
                <a:cubicBezTo>
                  <a:pt x="3" y="54"/>
                  <a:pt x="3" y="51"/>
                  <a:pt x="5" y="48"/>
                </a:cubicBezTo>
                <a:cubicBezTo>
                  <a:pt x="24" y="29"/>
                  <a:pt x="24" y="29"/>
                  <a:pt x="24" y="29"/>
                </a:cubicBezTo>
                <a:cubicBezTo>
                  <a:pt x="32" y="21"/>
                  <a:pt x="32" y="21"/>
                  <a:pt x="32" y="21"/>
                </a:cubicBezTo>
                <a:cubicBezTo>
                  <a:pt x="51" y="3"/>
                  <a:pt x="51" y="3"/>
                  <a:pt x="51" y="3"/>
                </a:cubicBezTo>
                <a:cubicBezTo>
                  <a:pt x="53" y="0"/>
                  <a:pt x="57" y="0"/>
                  <a:pt x="59" y="3"/>
                </a:cubicBezTo>
                <a:cubicBezTo>
                  <a:pt x="78" y="21"/>
                  <a:pt x="78" y="21"/>
                  <a:pt x="78" y="21"/>
                </a:cubicBezTo>
                <a:cubicBezTo>
                  <a:pt x="112" y="55"/>
                  <a:pt x="112" y="55"/>
                  <a:pt x="112" y="55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91" y="134"/>
                  <a:pt x="191" y="134"/>
                  <a:pt x="191" y="134"/>
                </a:cubicBezTo>
                <a:cubicBezTo>
                  <a:pt x="203" y="147"/>
                  <a:pt x="203" y="168"/>
                  <a:pt x="191" y="18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Freeform 5">
            <a:extLst>
              <a:ext uri="{FF2B5EF4-FFF2-40B4-BE49-F238E27FC236}">
                <a16:creationId xmlns="" xmlns:a16="http://schemas.microsoft.com/office/drawing/2014/main" id="{32BC438E-B5DE-4B95-AD1C-57DC6C5AFF80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9905178" y="2560623"/>
            <a:ext cx="232784" cy="365151"/>
          </a:xfrm>
          <a:custGeom>
            <a:avLst/>
            <a:gdLst>
              <a:gd name="T0" fmla="*/ 191 w 203"/>
              <a:gd name="T1" fmla="*/ 180 h 317"/>
              <a:gd name="T2" fmla="*/ 155 w 203"/>
              <a:gd name="T3" fmla="*/ 216 h 317"/>
              <a:gd name="T4" fmla="*/ 133 w 203"/>
              <a:gd name="T5" fmla="*/ 238 h 317"/>
              <a:gd name="T6" fmla="*/ 76 w 203"/>
              <a:gd name="T7" fmla="*/ 295 h 317"/>
              <a:gd name="T8" fmla="*/ 76 w 203"/>
              <a:gd name="T9" fmla="*/ 295 h 317"/>
              <a:gd name="T10" fmla="*/ 56 w 203"/>
              <a:gd name="T11" fmla="*/ 314 h 317"/>
              <a:gd name="T12" fmla="*/ 48 w 203"/>
              <a:gd name="T13" fmla="*/ 314 h 317"/>
              <a:gd name="T14" fmla="*/ 29 w 203"/>
              <a:gd name="T15" fmla="*/ 295 h 317"/>
              <a:gd name="T16" fmla="*/ 29 w 203"/>
              <a:gd name="T17" fmla="*/ 295 h 317"/>
              <a:gd name="T18" fmla="*/ 25 w 203"/>
              <a:gd name="T19" fmla="*/ 292 h 317"/>
              <a:gd name="T20" fmla="*/ 2 w 203"/>
              <a:gd name="T21" fmla="*/ 269 h 317"/>
              <a:gd name="T22" fmla="*/ 2 w 203"/>
              <a:gd name="T23" fmla="*/ 260 h 317"/>
              <a:gd name="T24" fmla="*/ 102 w 203"/>
              <a:gd name="T25" fmla="*/ 161 h 317"/>
              <a:gd name="T26" fmla="*/ 102 w 203"/>
              <a:gd name="T27" fmla="*/ 153 h 317"/>
              <a:gd name="T28" fmla="*/ 82 w 203"/>
              <a:gd name="T29" fmla="*/ 134 h 317"/>
              <a:gd name="T30" fmla="*/ 32 w 203"/>
              <a:gd name="T31" fmla="*/ 84 h 317"/>
              <a:gd name="T32" fmla="*/ 5 w 203"/>
              <a:gd name="T33" fmla="*/ 57 h 317"/>
              <a:gd name="T34" fmla="*/ 5 w 203"/>
              <a:gd name="T35" fmla="*/ 48 h 317"/>
              <a:gd name="T36" fmla="*/ 24 w 203"/>
              <a:gd name="T37" fmla="*/ 29 h 317"/>
              <a:gd name="T38" fmla="*/ 32 w 203"/>
              <a:gd name="T39" fmla="*/ 21 h 317"/>
              <a:gd name="T40" fmla="*/ 51 w 203"/>
              <a:gd name="T41" fmla="*/ 3 h 317"/>
              <a:gd name="T42" fmla="*/ 59 w 203"/>
              <a:gd name="T43" fmla="*/ 3 h 317"/>
              <a:gd name="T44" fmla="*/ 78 w 203"/>
              <a:gd name="T45" fmla="*/ 21 h 317"/>
              <a:gd name="T46" fmla="*/ 112 w 203"/>
              <a:gd name="T47" fmla="*/ 55 h 317"/>
              <a:gd name="T48" fmla="*/ 148 w 203"/>
              <a:gd name="T49" fmla="*/ 91 h 317"/>
              <a:gd name="T50" fmla="*/ 191 w 203"/>
              <a:gd name="T51" fmla="*/ 134 h 317"/>
              <a:gd name="T52" fmla="*/ 191 w 203"/>
              <a:gd name="T53" fmla="*/ 18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03" h="317">
                <a:moveTo>
                  <a:pt x="191" y="180"/>
                </a:moveTo>
                <a:cubicBezTo>
                  <a:pt x="155" y="216"/>
                  <a:pt x="155" y="216"/>
                  <a:pt x="155" y="216"/>
                </a:cubicBezTo>
                <a:cubicBezTo>
                  <a:pt x="133" y="238"/>
                  <a:pt x="133" y="238"/>
                  <a:pt x="133" y="238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76" y="295"/>
                  <a:pt x="76" y="295"/>
                  <a:pt x="76" y="295"/>
                </a:cubicBezTo>
                <a:cubicBezTo>
                  <a:pt x="56" y="314"/>
                  <a:pt x="56" y="314"/>
                  <a:pt x="56" y="314"/>
                </a:cubicBezTo>
                <a:cubicBezTo>
                  <a:pt x="54" y="317"/>
                  <a:pt x="50" y="317"/>
                  <a:pt x="48" y="314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5" y="292"/>
                  <a:pt x="25" y="292"/>
                  <a:pt x="25" y="292"/>
                </a:cubicBezTo>
                <a:cubicBezTo>
                  <a:pt x="2" y="269"/>
                  <a:pt x="2" y="269"/>
                  <a:pt x="2" y="269"/>
                </a:cubicBezTo>
                <a:cubicBezTo>
                  <a:pt x="0" y="267"/>
                  <a:pt x="0" y="263"/>
                  <a:pt x="2" y="260"/>
                </a:cubicBezTo>
                <a:cubicBezTo>
                  <a:pt x="102" y="161"/>
                  <a:pt x="102" y="161"/>
                  <a:pt x="102" y="161"/>
                </a:cubicBezTo>
                <a:cubicBezTo>
                  <a:pt x="104" y="159"/>
                  <a:pt x="104" y="155"/>
                  <a:pt x="102" y="153"/>
                </a:cubicBezTo>
                <a:cubicBezTo>
                  <a:pt x="82" y="134"/>
                  <a:pt x="82" y="134"/>
                  <a:pt x="82" y="134"/>
                </a:cubicBezTo>
                <a:cubicBezTo>
                  <a:pt x="32" y="84"/>
                  <a:pt x="32" y="84"/>
                  <a:pt x="32" y="84"/>
                </a:cubicBezTo>
                <a:cubicBezTo>
                  <a:pt x="5" y="57"/>
                  <a:pt x="5" y="57"/>
                  <a:pt x="5" y="57"/>
                </a:cubicBezTo>
                <a:cubicBezTo>
                  <a:pt x="3" y="54"/>
                  <a:pt x="3" y="51"/>
                  <a:pt x="5" y="48"/>
                </a:cubicBezTo>
                <a:cubicBezTo>
                  <a:pt x="24" y="29"/>
                  <a:pt x="24" y="29"/>
                  <a:pt x="24" y="29"/>
                </a:cubicBezTo>
                <a:cubicBezTo>
                  <a:pt x="32" y="21"/>
                  <a:pt x="32" y="21"/>
                  <a:pt x="32" y="21"/>
                </a:cubicBezTo>
                <a:cubicBezTo>
                  <a:pt x="51" y="3"/>
                  <a:pt x="51" y="3"/>
                  <a:pt x="51" y="3"/>
                </a:cubicBezTo>
                <a:cubicBezTo>
                  <a:pt x="53" y="0"/>
                  <a:pt x="57" y="0"/>
                  <a:pt x="59" y="3"/>
                </a:cubicBezTo>
                <a:cubicBezTo>
                  <a:pt x="78" y="21"/>
                  <a:pt x="78" y="21"/>
                  <a:pt x="78" y="21"/>
                </a:cubicBezTo>
                <a:cubicBezTo>
                  <a:pt x="112" y="55"/>
                  <a:pt x="112" y="55"/>
                  <a:pt x="112" y="55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91" y="134"/>
                  <a:pt x="191" y="134"/>
                  <a:pt x="191" y="134"/>
                </a:cubicBezTo>
                <a:cubicBezTo>
                  <a:pt x="203" y="147"/>
                  <a:pt x="203" y="168"/>
                  <a:pt x="191" y="18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Espace réservé du contenu 6">
            <a:extLst>
              <a:ext uri="{FF2B5EF4-FFF2-40B4-BE49-F238E27FC236}">
                <a16:creationId xmlns="" xmlns:a16="http://schemas.microsoft.com/office/drawing/2014/main" id="{D642B0F7-D7C2-4E78-865C-C831D3A5DEF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29947" y="1288131"/>
            <a:ext cx="3575962" cy="564731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7" name="Espace réservé du contenu 6">
            <a:extLst>
              <a:ext uri="{FF2B5EF4-FFF2-40B4-BE49-F238E27FC236}">
                <a16:creationId xmlns="" xmlns:a16="http://schemas.microsoft.com/office/drawing/2014/main" id="{FB10F2D8-6B01-4102-9F1E-23DF6D2A6CE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228200" y="1288131"/>
            <a:ext cx="3575962" cy="564731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83192E95-B42C-4266-B3A3-709A2185D54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34927" y="6411115"/>
            <a:ext cx="536669" cy="230400"/>
          </a:xfrm>
          <a:prstGeom prst="rect">
            <a:avLst/>
          </a:prstGeom>
        </p:spPr>
        <p:txBody>
          <a:bodyPr/>
          <a:lstStyle/>
          <a:p>
            <a:fld id="{4B7623D4-73BB-4F88-8147-ECA3429C35E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BDB7459E-D2C2-47CD-97AE-235D1EEBBBD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ctr"/>
            <a:r>
              <a:rPr lang="fr-FR"/>
              <a:t>Prélèvement à la source à destination des employeurs – 2 mai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6707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609599" y="1600201"/>
            <a:ext cx="10833600" cy="4391025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34927" y="6411115"/>
            <a:ext cx="536669" cy="2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C24DE-E1A0-4AE9-8378-53E2210E884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="" xmlns:a16="http://schemas.microsoft.com/office/drawing/2014/main" id="{4B44D45A-F4D8-4303-BA22-7D0282706B4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ctr"/>
            <a:r>
              <a:rPr lang="fr-FR"/>
              <a:t>Prélèvement à la source à destination des employeurs – 2 mai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9829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Prélèvement à la source à destination des employeurs – 2 mai 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2D2D-5491-48F6-B4D5-0B4AB73561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85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0BD9DCE8-C832-443D-A06C-FACD25F6EF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435" y="1629246"/>
            <a:ext cx="11425767" cy="4464050"/>
          </a:xfrm>
        </p:spPr>
        <p:txBody>
          <a:bodyPr/>
          <a:lstStyle>
            <a:lvl2pPr marL="361950" indent="-276225">
              <a:buFontTx/>
              <a:buBlip>
                <a:blip r:embed="rId2"/>
              </a:buBlip>
              <a:defRPr/>
            </a:lvl2pPr>
            <a:lvl5pPr>
              <a:defRPr/>
            </a:lvl5pPr>
            <a:lvl6pPr>
              <a:defRPr/>
            </a:lvl6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9BB33455-2301-4E09-B58B-EB0C146F9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188667"/>
            <a:ext cx="7018867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9D464586-B08C-44FD-8136-2B98D520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927" y="6411115"/>
            <a:ext cx="536669" cy="2304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4B7623D4-73BB-4F88-8147-ECA3429C35E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="" xmlns:a16="http://schemas.microsoft.com/office/drawing/2014/main" id="{BDE34A3F-1A3B-48AB-82C1-C6073AC8334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fr-FR"/>
              <a:t>Prélèvement à la source à destination des employeurs – 2 mai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4399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Prélèvement à la source à destination des employeurs – 2 mai 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C24DE-E1A0-4AE9-8378-53E2210E8847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6360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Prélèvement à la source à destination des employeurs – 2 mai 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2D2D-5491-48F6-B4D5-0B4AB73561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093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Prélèvement à la source à destination des employeurs – 2 mai 2018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2D2D-5491-48F6-B4D5-0B4AB73561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972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Prélèvement à la source à destination des employeurs – 2 mai 2018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2D2D-5491-48F6-B4D5-0B4AB73561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046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Prélèvement à la source à destination des employeurs – 2 mai 2018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2D2D-5491-48F6-B4D5-0B4AB73561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959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Prélèvement à la source à destination des employeurs – 2 mai 2018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2D2D-5491-48F6-B4D5-0B4AB73561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764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Prélèvement à la source à destination des employeurs – 2 mai 2018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2D2D-5491-48F6-B4D5-0B4AB73561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715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Prélèvement à la source à destination des employeurs – 2 mai 2018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2D2D-5491-48F6-B4D5-0B4AB73561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276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Prélèvement à la source à destination des employeurs – 2 mai 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2D2D-5491-48F6-B4D5-0B4AB73561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389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Prélèvement à la source à destination des employeurs – 2 mai 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2D2D-5491-48F6-B4D5-0B4AB73561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72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9BB33455-2301-4E09-B58B-EB0C146F9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1" y="332660"/>
            <a:ext cx="10753195" cy="792087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 de l’ordre du jour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="" xmlns:a16="http://schemas.microsoft.com/office/drawing/2014/main" id="{BAFEDE1E-0243-463F-A218-8546ADCC19A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27381" y="1412776"/>
            <a:ext cx="11185408" cy="4356484"/>
          </a:xfrm>
          <a:noFill/>
          <a:ln cap="rnd">
            <a:noFill/>
          </a:ln>
        </p:spPr>
        <p:txBody>
          <a:bodyPr anchor="ctr" anchorCtr="0">
            <a:normAutofit/>
          </a:bodyPr>
          <a:lstStyle>
            <a:lvl1pPr>
              <a:defRPr sz="2000"/>
            </a:lvl1pPr>
          </a:lstStyle>
          <a:p>
            <a:r>
              <a:rPr lang="fr-FR"/>
              <a:t>Cliquez sur l'icône pour ajouter un tableau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B35BCDC9-9BD0-442B-B31F-8169EA18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6288" y="6410140"/>
            <a:ext cx="536669" cy="23040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4B7623D4-73BB-4F88-8147-ECA3429C35E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="" xmlns:a16="http://schemas.microsoft.com/office/drawing/2014/main" id="{3C8C8B1C-C4E0-4F2D-8FBD-4148A64C22C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fr-FR"/>
              <a:t>Prélèvement à la source à destination des employeurs – 2 mai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80448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0BD9DCE8-C832-443D-A06C-FACD25F6EF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435" y="1629246"/>
            <a:ext cx="11425767" cy="4464050"/>
          </a:xfrm>
        </p:spPr>
        <p:txBody>
          <a:bodyPr/>
          <a:lstStyle>
            <a:lvl2pPr marL="361950" indent="-276225">
              <a:buFontTx/>
              <a:buBlip>
                <a:blip r:embed="rId2"/>
              </a:buBlip>
              <a:defRPr/>
            </a:lvl2pPr>
            <a:lvl5pPr>
              <a:defRPr/>
            </a:lvl5pPr>
            <a:lvl6pPr>
              <a:defRPr/>
            </a:lvl6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9BB33455-2301-4E09-B58B-EB0C146F9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188667"/>
            <a:ext cx="7018867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9D464586-B08C-44FD-8136-2B98D520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927" y="6411115"/>
            <a:ext cx="536669" cy="2304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4B7623D4-73BB-4F88-8147-ECA3429C35E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="" xmlns:a16="http://schemas.microsoft.com/office/drawing/2014/main" id="{BDE34A3F-1A3B-48AB-82C1-C6073AC8334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fr-FR"/>
              <a:t>Prélèvement à la source à destination des employeurs – 2 mai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1354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9BB33455-2301-4E09-B58B-EB0C146F9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1" y="332660"/>
            <a:ext cx="10753195" cy="792087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 de l’ordre du jour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B35BCDC9-9BD0-442B-B31F-8169EA18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6288" y="6410140"/>
            <a:ext cx="536669" cy="230400"/>
          </a:xfrm>
          <a:prstGeom prst="rect">
            <a:avLst/>
          </a:prstGeom>
        </p:spPr>
        <p:txBody>
          <a:bodyPr/>
          <a:lstStyle>
            <a:lvl1pPr>
              <a:defRPr sz="900" b="1"/>
            </a:lvl1pPr>
          </a:lstStyle>
          <a:p>
            <a:fld id="{4B7623D4-73BB-4F88-8147-ECA3429C35E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="" xmlns:a16="http://schemas.microsoft.com/office/drawing/2014/main" id="{3C8C8B1C-C4E0-4F2D-8FBD-4148A64C22C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fr-FR"/>
              <a:t>Prélèvement à la source à destination des employeurs – 2 mai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4764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BEC2A60-17A0-400A-9363-330DC651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188640"/>
            <a:ext cx="7018867" cy="100811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85283ED7-58AD-430C-874F-05EF385C3B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4927" y="6411115"/>
            <a:ext cx="536669" cy="230400"/>
          </a:xfrm>
          <a:prstGeom prst="rect">
            <a:avLst/>
          </a:prstGeom>
        </p:spPr>
        <p:txBody>
          <a:bodyPr/>
          <a:lstStyle/>
          <a:p>
            <a:fld id="{4B7623D4-73BB-4F88-8147-ECA3429C35E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B3B05CF2-8150-472F-97DF-6BBA8C8C63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/>
              <a:t>Prélèvement à la source à destination des employeurs – 2 mai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254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9BB33455-2301-4E09-B58B-EB0C146F9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1" y="332660"/>
            <a:ext cx="10753195" cy="792087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 de l’ordre du jour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B35BCDC9-9BD0-442B-B31F-8169EA18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6288" y="6410140"/>
            <a:ext cx="536669" cy="230400"/>
          </a:xfrm>
          <a:prstGeom prst="rect">
            <a:avLst/>
          </a:prstGeom>
        </p:spPr>
        <p:txBody>
          <a:bodyPr/>
          <a:lstStyle>
            <a:lvl1pPr>
              <a:defRPr sz="900" b="1"/>
            </a:lvl1pPr>
          </a:lstStyle>
          <a:p>
            <a:fld id="{4B7623D4-73BB-4F88-8147-ECA3429C35E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="" xmlns:a16="http://schemas.microsoft.com/office/drawing/2014/main" id="{3C8C8B1C-C4E0-4F2D-8FBD-4148A64C22C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fr-FR"/>
              <a:t>Prélèvement à la source à destination des employeurs – 2 mai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635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F61CF578-02E8-4D90-A848-ED0E8C82FE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4486" y="1988842"/>
            <a:ext cx="10110028" cy="3735289"/>
          </a:xfrm>
        </p:spPr>
        <p:txBody>
          <a:bodyPr/>
          <a:lstStyle>
            <a:lvl1pPr marL="514350" indent="-514350">
              <a:buClr>
                <a:schemeClr val="accent1"/>
              </a:buClr>
              <a:buSzPct val="100000"/>
              <a:buFont typeface="+mj-lt"/>
              <a:buAutoNum type="arabicPeriod"/>
              <a:defRPr b="0">
                <a:latin typeface="+mn-lt"/>
              </a:defRPr>
            </a:lvl1pPr>
            <a:lvl2pPr marL="0" indent="0">
              <a:buNone/>
              <a:defRPr/>
            </a:lvl2pPr>
            <a:lvl3pPr marL="533400" indent="-179388">
              <a:defRPr/>
            </a:lvl3pPr>
            <a:lvl4pPr marL="533400" indent="-179388">
              <a:defRPr/>
            </a:lvl4pPr>
            <a:lvl5pPr marL="533400" indent="-179388">
              <a:defRPr/>
            </a:lvl5pPr>
          </a:lstStyle>
          <a:p>
            <a:pPr lvl="0"/>
            <a:r>
              <a:rPr lang="fr-FR" dirty="0"/>
              <a:t>Partie 1</a:t>
            </a:r>
          </a:p>
          <a:p>
            <a:pPr lvl="0"/>
            <a:r>
              <a:rPr lang="fr-FR" dirty="0"/>
              <a:t>Partie 2</a:t>
            </a:r>
          </a:p>
          <a:p>
            <a:pPr lvl="0"/>
            <a:r>
              <a:rPr lang="fr-FR" dirty="0"/>
              <a:t>Partie 3</a:t>
            </a:r>
          </a:p>
        </p:txBody>
      </p:sp>
      <p:sp>
        <p:nvSpPr>
          <p:cNvPr id="4" name="Titre 3">
            <a:extLst>
              <a:ext uri="{FF2B5EF4-FFF2-40B4-BE49-F238E27FC236}">
                <a16:creationId xmlns="" xmlns:a16="http://schemas.microsoft.com/office/drawing/2014/main" id="{6284CF00-9DDA-4C72-8EF8-5823962A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485" y="620689"/>
            <a:ext cx="7018867" cy="1296144"/>
          </a:xfrm>
        </p:spPr>
        <p:txBody>
          <a:bodyPr anchor="t">
            <a:noAutofit/>
          </a:bodyPr>
          <a:lstStyle>
            <a:lvl1pPr marL="0" indent="0">
              <a:tabLst/>
              <a:defRPr sz="48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7C48E329-F609-4A12-96F6-DC6BABD10B99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362" y="476250"/>
            <a:ext cx="902163" cy="9021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9CFD8964-DE87-4E1F-A376-166BB49B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927" y="6411115"/>
            <a:ext cx="536669" cy="230400"/>
          </a:xfrm>
          <a:prstGeom prst="rect">
            <a:avLst/>
          </a:prstGeom>
        </p:spPr>
        <p:txBody>
          <a:bodyPr/>
          <a:lstStyle/>
          <a:p>
            <a:fld id="{4B7623D4-73BB-4F88-8147-ECA3429C35E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="" xmlns:a16="http://schemas.microsoft.com/office/drawing/2014/main" id="{BC407972-69A3-4450-A275-648A1131B9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fr-FR"/>
              <a:t>Prélèvement à la source à destination des employeurs – 2 mai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992648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00">
          <p15:clr>
            <a:srgbClr val="FBAE40"/>
          </p15:clr>
        </p15:guide>
        <p15:guide id="2" pos="744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F61CF578-02E8-4D90-A848-ED0E8C82FE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4486" y="2692375"/>
            <a:ext cx="10110028" cy="3015209"/>
          </a:xfrm>
        </p:spPr>
        <p:txBody>
          <a:bodyPr>
            <a:normAutofit/>
          </a:bodyPr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Tx/>
              <a:buSzPct val="100000"/>
              <a:buFontTx/>
              <a:buBlip>
                <a:blip r:embed="rId2"/>
              </a:buBlip>
              <a:tabLst/>
              <a:defRPr sz="3700" b="1">
                <a:solidFill>
                  <a:srgbClr val="7F7F7F"/>
                </a:solidFill>
                <a:latin typeface="+mn-lt"/>
              </a:defRPr>
            </a:lvl1pPr>
            <a:lvl2pPr marL="0" indent="0">
              <a:buNone/>
              <a:defRPr/>
            </a:lvl2pPr>
            <a:lvl3pPr marL="533400" indent="-179388">
              <a:defRPr/>
            </a:lvl3pPr>
            <a:lvl4pPr marL="533400" indent="-179388">
              <a:defRPr/>
            </a:lvl4pPr>
            <a:lvl5pPr marL="533400" indent="-179388">
              <a:defRPr/>
            </a:lvl5pPr>
          </a:lstStyle>
          <a:p>
            <a:pPr lvl="0"/>
            <a:r>
              <a:rPr lang="fr-FR" dirty="0"/>
              <a:t>Intervenant n°1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lang="fr-FR" dirty="0"/>
              <a:t>Intervenant n°2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lang="fr-FR" dirty="0"/>
              <a:t>Intervenant n°3</a:t>
            </a:r>
          </a:p>
        </p:txBody>
      </p:sp>
      <p:sp>
        <p:nvSpPr>
          <p:cNvPr id="4" name="Titre 3">
            <a:extLst>
              <a:ext uri="{FF2B5EF4-FFF2-40B4-BE49-F238E27FC236}">
                <a16:creationId xmlns="" xmlns:a16="http://schemas.microsoft.com/office/drawing/2014/main" id="{6284CF00-9DDA-4C72-8EF8-5823962A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20" y="710635"/>
            <a:ext cx="6725651" cy="1296144"/>
          </a:xfrm>
        </p:spPr>
        <p:txBody>
          <a:bodyPr anchor="t">
            <a:noAutofit/>
          </a:bodyPr>
          <a:lstStyle>
            <a:lvl1pPr marL="0" indent="0">
              <a:tabLst/>
              <a:defRPr sz="6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8" name="Image 7" descr="Picto21-Bonhomme.png">
            <a:extLst>
              <a:ext uri="{FF2B5EF4-FFF2-40B4-BE49-F238E27FC236}">
                <a16:creationId xmlns="" xmlns:a16="http://schemas.microsoft.com/office/drawing/2014/main" id="{FD4F5AFF-6186-4FA8-AA46-6A69AC246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312" y="566618"/>
            <a:ext cx="1642664" cy="1440161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CABBBC38-7ABB-49C3-B16C-B98AF36BB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927" y="6411115"/>
            <a:ext cx="536669" cy="230400"/>
          </a:xfrm>
          <a:prstGeom prst="rect">
            <a:avLst/>
          </a:prstGeom>
        </p:spPr>
        <p:txBody>
          <a:bodyPr/>
          <a:lstStyle/>
          <a:p>
            <a:fld id="{4B7623D4-73BB-4F88-8147-ECA3429C35E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="" xmlns:a16="http://schemas.microsoft.com/office/drawing/2014/main" id="{3A4ECC1A-8EDC-4C9C-BC6C-BFE65AD32AF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fr-FR"/>
              <a:t>Prélèvement à la source à destination des employeurs – 2 mai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170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EE54C8B-52CE-40C6-897E-BA934F0176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186" y="1679508"/>
            <a:ext cx="7518039" cy="2109532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fr-FR" dirty="0"/>
              <a:t>Modifiez le style du titre de section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CE60373F-7BDC-4C6D-8131-5897A71E80B1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362" y="476250"/>
            <a:ext cx="902163" cy="9021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C93B6043-61F2-4866-98C8-5A2BC566BA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4927" y="6411115"/>
            <a:ext cx="536669" cy="230400"/>
          </a:xfrm>
          <a:prstGeom prst="rect">
            <a:avLst/>
          </a:prstGeom>
        </p:spPr>
        <p:txBody>
          <a:bodyPr/>
          <a:lstStyle/>
          <a:p>
            <a:fld id="{4B7623D4-73BB-4F88-8147-ECA3429C35E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75BE314A-18D5-41B9-A9F7-89D58A7F06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/>
              <a:t>Prélèvement à la source à destination des employeurs – 2 mai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407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 - intervenant 73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EE54C8B-52CE-40C6-897E-BA934F0176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511" y="2975652"/>
            <a:ext cx="8832981" cy="1173428"/>
          </a:xfrm>
        </p:spPr>
        <p:txBody>
          <a:bodyPr>
            <a:normAutofit/>
          </a:bodyPr>
          <a:lstStyle>
            <a:lvl1pPr algn="ctr">
              <a:defRPr sz="5000">
                <a:solidFill>
                  <a:srgbClr val="7F7F7F"/>
                </a:solidFill>
              </a:defRPr>
            </a:lvl1pPr>
          </a:lstStyle>
          <a:p>
            <a:r>
              <a:rPr lang="fr-FR" dirty="0"/>
              <a:t>Nom de l’intervenant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EC4B4CD3-5017-43F1-83B7-F77DD5C12E9A}"/>
              </a:ext>
            </a:extLst>
          </p:cNvPr>
          <p:cNvSpPr txBox="1"/>
          <p:nvPr/>
        </p:nvSpPr>
        <p:spPr>
          <a:xfrm>
            <a:off x="3528540" y="1424771"/>
            <a:ext cx="5134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E73446"/>
                </a:solidFill>
              </a:rPr>
              <a:t>73</a:t>
            </a:r>
            <a:r>
              <a:rPr lang="fr-FR" sz="4000" b="1" baseline="30000" dirty="0">
                <a:solidFill>
                  <a:srgbClr val="E73446"/>
                </a:solidFill>
              </a:rPr>
              <a:t>e</a:t>
            </a:r>
            <a:r>
              <a:rPr lang="fr-FR" sz="4000" b="1" dirty="0">
                <a:solidFill>
                  <a:srgbClr val="E73446"/>
                </a:solidFill>
              </a:rPr>
              <a:t> congrès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BC305343-213D-4D0C-B251-F6232C0C20E1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364537" y="3697999"/>
            <a:ext cx="766052" cy="7660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4BA8A6D2-FE5A-4172-8720-E6F5ED5B01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4927" y="6411115"/>
            <a:ext cx="536669" cy="230400"/>
          </a:xfrm>
          <a:prstGeom prst="rect">
            <a:avLst/>
          </a:prstGeom>
        </p:spPr>
        <p:txBody>
          <a:bodyPr/>
          <a:lstStyle/>
          <a:p>
            <a:fld id="{4B7623D4-73BB-4F88-8147-ECA3429C35E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946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 avec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451FB35C-48EE-4F91-9B17-9C804DA41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933" y="3284984"/>
            <a:ext cx="7018867" cy="1655762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="" xmlns:a16="http://schemas.microsoft.com/office/drawing/2014/main" id="{3D3A39BA-E050-439F-A9D6-AF3903206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931" y="1340771"/>
            <a:ext cx="9212484" cy="1757611"/>
          </a:xfrm>
        </p:spPr>
        <p:txBody>
          <a:bodyPr anchor="b">
            <a:normAutofit/>
          </a:bodyPr>
          <a:lstStyle>
            <a:lvl1pPr marL="0" indent="0">
              <a:tabLst/>
              <a:defRPr sz="5400"/>
            </a:lvl1pPr>
          </a:lstStyle>
          <a:p>
            <a:r>
              <a:rPr lang="fr-FR" dirty="0"/>
              <a:t>Modifiez le style du titre </a:t>
            </a:r>
            <a:br>
              <a:rPr lang="fr-FR" dirty="0"/>
            </a:br>
            <a:r>
              <a:rPr lang="fr-FR" dirty="0"/>
              <a:t>de section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A8EB67CE-C80C-4F49-A7B4-51BAF20EFA2F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362" y="476250"/>
            <a:ext cx="902163" cy="9021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928A7FCD-2B09-46AE-98EA-65A9249882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4927" y="6411115"/>
            <a:ext cx="536669" cy="230400"/>
          </a:xfrm>
          <a:prstGeom prst="rect">
            <a:avLst/>
          </a:prstGeom>
        </p:spPr>
        <p:txBody>
          <a:bodyPr/>
          <a:lstStyle/>
          <a:p>
            <a:fld id="{4B7623D4-73BB-4F88-8147-ECA3429C35E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="" xmlns:a16="http://schemas.microsoft.com/office/drawing/2014/main" id="{A7C62530-DAAF-4CD9-9F44-903BAA3A90A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/>
              <a:t>Prélèvement à la source à destination des employeurs – 2 mai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116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" Target="../slides/slide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1" y="332657"/>
            <a:ext cx="701886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</a:t>
            </a:r>
            <a:br>
              <a:rPr lang="fr-FR" dirty="0"/>
            </a:br>
            <a:r>
              <a:rPr lang="fr-FR" dirty="0"/>
              <a:t>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700808"/>
            <a:ext cx="114252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  <a:endParaRPr lang="en-US" dirty="0"/>
          </a:p>
        </p:txBody>
      </p:sp>
      <p:pic>
        <p:nvPicPr>
          <p:cNvPr id="6" name="Image 5">
            <a:hlinkClick r:id="rId20" action="ppaction://hlinksldjump"/>
            <a:extLst>
              <a:ext uri="{FF2B5EF4-FFF2-40B4-BE49-F238E27FC236}">
                <a16:creationId xmlns="" xmlns:a16="http://schemas.microsoft.com/office/drawing/2014/main" id="{AE886110-E7BF-47C3-BE27-D47603B6F46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40" y="6263103"/>
            <a:ext cx="1898998" cy="378844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="" xmlns:a16="http://schemas.microsoft.com/office/drawing/2014/main" id="{7E2681AE-D202-4E4E-8D66-E57D7C29E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11691" y="6411114"/>
            <a:ext cx="5952660" cy="21464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algn="ctr"/>
            <a:r>
              <a:rPr lang="fr-FR"/>
              <a:t>Prélèvement à la source à destination des employeurs – 2 mai 2018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9FBA63DC-4CB5-4505-A1A0-5E7143BC213F}"/>
              </a:ext>
            </a:extLst>
          </p:cNvPr>
          <p:cNvSpPr txBox="1"/>
          <p:nvPr userDrawn="1"/>
        </p:nvSpPr>
        <p:spPr>
          <a:xfrm>
            <a:off x="335362" y="6411115"/>
            <a:ext cx="576062" cy="230832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2"/>
              </a:buBlip>
              <a:tabLst/>
              <a:defRPr/>
            </a:pPr>
            <a:r>
              <a:rPr lang="fr-FR" sz="900" b="1" dirty="0"/>
              <a:t>Page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87283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55" r:id="rId2"/>
    <p:sldLayoutId id="2147483784" r:id="rId3"/>
    <p:sldLayoutId id="2147483793" r:id="rId4"/>
    <p:sldLayoutId id="2147483756" r:id="rId5"/>
    <p:sldLayoutId id="2147483778" r:id="rId6"/>
    <p:sldLayoutId id="2147483757" r:id="rId7"/>
    <p:sldLayoutId id="2147483779" r:id="rId8"/>
    <p:sldLayoutId id="2147483758" r:id="rId9"/>
    <p:sldLayoutId id="2147483782" r:id="rId10"/>
    <p:sldLayoutId id="2147483783" r:id="rId11"/>
    <p:sldLayoutId id="2147483781" r:id="rId12"/>
    <p:sldLayoutId id="2147483785" r:id="rId13"/>
    <p:sldLayoutId id="2147483786" r:id="rId14"/>
    <p:sldLayoutId id="2147483789" r:id="rId15"/>
    <p:sldLayoutId id="2147483787" r:id="rId16"/>
    <p:sldLayoutId id="2147483788" r:id="rId17"/>
    <p:sldLayoutId id="2147483792" r:id="rId18"/>
  </p:sldLayoutIdLs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3400" kern="1200">
          <a:solidFill>
            <a:srgbClr val="E7344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300"/>
        </a:spcAft>
        <a:buSzPct val="25000"/>
        <a:buFont typeface="Calibri bold" panose="020F0702030404030204" pitchFamily="34" charset="0"/>
        <a:buChar char=" 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358775" indent="-269875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2"/>
        </a:buBlip>
        <a:tabLst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lnSpc>
          <a:spcPct val="90000"/>
        </a:lnSpc>
        <a:spcBef>
          <a:spcPts val="500"/>
        </a:spcBef>
        <a:buSzPct val="77000"/>
        <a:buFont typeface="Arial" panose="020B0604020202020204" pitchFamily="34" charset="0"/>
        <a:buChar char="•"/>
        <a:tabLst/>
        <a:defRPr sz="200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715963" indent="-176213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-"/>
        <a:defRPr sz="200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898525" indent="-182563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5000"/>
            <a:lumOff val="35000"/>
          </a:schemeClr>
        </a:buClr>
        <a:buFont typeface="Calibri Light" panose="020F0302020204030204" pitchFamily="34" charset="0"/>
        <a:buChar char="›"/>
        <a:tabLst/>
        <a:defRPr sz="180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074738" indent="-1778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-"/>
        <a:defRPr sz="180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smtClean="0"/>
              <a:t>Prélèvement à la source à destination des employeurs – 2 mai 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D2D2D-5491-48F6-B4D5-0B4AB73561F7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9FBA63DC-4CB5-4505-A1A0-5E7143BC213F}"/>
              </a:ext>
            </a:extLst>
          </p:cNvPr>
          <p:cNvSpPr txBox="1"/>
          <p:nvPr userDrawn="1"/>
        </p:nvSpPr>
        <p:spPr>
          <a:xfrm>
            <a:off x="335362" y="6411115"/>
            <a:ext cx="576062" cy="230832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6"/>
              </a:buBlip>
              <a:tabLst/>
              <a:defRPr/>
            </a:pPr>
            <a:r>
              <a:rPr lang="fr-FR" sz="900" b="1" dirty="0"/>
              <a:t>Page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94719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pots.gouv.fr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cab-tl.eu/" TargetMode="Externa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="" xmlns:a16="http://schemas.microsoft.com/office/drawing/2014/main" id="{1D85B3D1-A9DF-4BBE-94DB-9029079C9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2584" y="1149854"/>
            <a:ext cx="7346950" cy="240120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LE PRÉLÈVEMENT </a:t>
            </a:r>
            <a:br>
              <a:rPr lang="fr-FR" b="1" dirty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</a:br>
            <a:r>
              <a:rPr lang="fr-FR" b="1" dirty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À LA SOURCE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93235" y="3646503"/>
            <a:ext cx="2026815" cy="413745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54546" y="6356350"/>
            <a:ext cx="8816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231"/>
            <a:ext cx="2716264" cy="101045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396" y="5443538"/>
            <a:ext cx="1650829" cy="128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6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11732B4A-1136-4690-96A7-28726EBE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46" y="314324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Quelles mentions indiquer sur le bulletin de paie ?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B77EE48B-FBD4-4C37-9253-3168EB909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926" y="200501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Calibri bold" panose="020F0702030404030204" pitchFamily="34" charset="0"/>
                <a:cs typeface="Calibri bold" panose="020F0702030404030204" pitchFamily="34" charset="0"/>
              </a:rPr>
              <a:t>Mentions obligatoires sur le bulletin de </a:t>
            </a:r>
            <a:r>
              <a:rPr lang="fr-FR" dirty="0" smtClean="0">
                <a:latin typeface="Calibri bold" panose="020F0702030404030204" pitchFamily="34" charset="0"/>
                <a:cs typeface="Calibri bold" panose="020F0702030404030204" pitchFamily="34" charset="0"/>
              </a:rPr>
              <a:t>paie</a:t>
            </a:r>
          </a:p>
          <a:p>
            <a:pPr marL="0" indent="0">
              <a:buNone/>
            </a:pPr>
            <a:endParaRPr lang="fr-FR" dirty="0"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lvl="1">
              <a:buClr>
                <a:srgbClr val="FF0000"/>
              </a:buClr>
              <a:buFont typeface="Copperplate Gothic Bold" panose="020E0705020206020404" pitchFamily="34" charset="0"/>
              <a:buChar char="&gt;"/>
            </a:pPr>
            <a:r>
              <a:rPr lang="fr-FR" dirty="0"/>
              <a:t>Assiette du PAS</a:t>
            </a:r>
          </a:p>
          <a:p>
            <a:pPr lvl="1">
              <a:buClr>
                <a:srgbClr val="FF0000"/>
              </a:buClr>
              <a:buFont typeface="Copperplate Gothic Bold" panose="020E0705020206020404" pitchFamily="34" charset="0"/>
              <a:buChar char="&gt;"/>
            </a:pPr>
            <a:r>
              <a:rPr lang="fr-FR" dirty="0"/>
              <a:t>Taux du PAS (personnalisé ou non) </a:t>
            </a:r>
          </a:p>
          <a:p>
            <a:pPr lvl="1">
              <a:buClr>
                <a:srgbClr val="FF0000"/>
              </a:buClr>
              <a:buFont typeface="Copperplate Gothic Bold" panose="020E0705020206020404" pitchFamily="34" charset="0"/>
              <a:buChar char="&gt;"/>
            </a:pPr>
            <a:r>
              <a:rPr lang="fr-FR" dirty="0"/>
              <a:t>Montant du PAS</a:t>
            </a:r>
          </a:p>
          <a:p>
            <a:pPr lvl="1">
              <a:buClr>
                <a:srgbClr val="FF0000"/>
              </a:buClr>
              <a:buFont typeface="Copperplate Gothic Bold" panose="020E0705020206020404" pitchFamily="34" charset="0"/>
              <a:buChar char="&gt;"/>
            </a:pPr>
            <a:r>
              <a:rPr lang="fr-FR" dirty="0"/>
              <a:t>Somme qui aurait été versée au salarié en l’absence de retenue à la source</a:t>
            </a:r>
          </a:p>
          <a:p>
            <a:pPr lvl="1">
              <a:buClr>
                <a:srgbClr val="FF0000"/>
              </a:buClr>
              <a:buFont typeface="Copperplate Gothic Bold" panose="020E0705020206020404" pitchFamily="34" charset="0"/>
              <a:buChar char="&gt;"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415" y="1639887"/>
            <a:ext cx="2025111" cy="2025111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C24DE-E1A0-4AE9-8378-53E2210E8847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56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09735" y="0"/>
            <a:ext cx="10753195" cy="792087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Exemple Bulletin de salaire</a:t>
            </a:r>
            <a:endParaRPr lang="fr-FR" sz="3200" dirty="0">
              <a:solidFill>
                <a:srgbClr val="224C33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3008440" y="792087"/>
            <a:ext cx="5601967" cy="5785339"/>
            <a:chOff x="3425400" y="981316"/>
            <a:chExt cx="5174946" cy="5414154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" t="2647" r="3100" b="-1198"/>
            <a:stretch/>
          </p:blipFill>
          <p:spPr>
            <a:xfrm>
              <a:off x="3425400" y="981316"/>
              <a:ext cx="5174946" cy="5414154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5" name="Groupe 14"/>
            <p:cNvGrpSpPr/>
            <p:nvPr/>
          </p:nvGrpSpPr>
          <p:grpSpPr>
            <a:xfrm>
              <a:off x="4712801" y="3522367"/>
              <a:ext cx="3823488" cy="885077"/>
              <a:chOff x="4712801" y="3530605"/>
              <a:chExt cx="3823488" cy="885077"/>
            </a:xfrm>
          </p:grpSpPr>
          <p:grpSp>
            <p:nvGrpSpPr>
              <p:cNvPr id="11" name="Groupe 10"/>
              <p:cNvGrpSpPr/>
              <p:nvPr/>
            </p:nvGrpSpPr>
            <p:grpSpPr>
              <a:xfrm>
                <a:off x="5649910" y="3530605"/>
                <a:ext cx="1684572" cy="473677"/>
                <a:chOff x="5666385" y="3530604"/>
                <a:chExt cx="1684572" cy="473677"/>
              </a:xfrm>
            </p:grpSpPr>
            <p:sp>
              <p:nvSpPr>
                <p:cNvPr id="8" name="Flèche droite 7"/>
                <p:cNvSpPr/>
                <p:nvPr/>
              </p:nvSpPr>
              <p:spPr>
                <a:xfrm rot="16200000">
                  <a:off x="5616647" y="3580343"/>
                  <a:ext cx="473676" cy="374199"/>
                </a:xfrm>
                <a:prstGeom prst="right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" name="Flèche droite 8"/>
                <p:cNvSpPr/>
                <p:nvPr/>
              </p:nvSpPr>
              <p:spPr>
                <a:xfrm rot="16200000">
                  <a:off x="6288837" y="3580342"/>
                  <a:ext cx="473676" cy="374199"/>
                </a:xfrm>
                <a:prstGeom prst="right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" name="Flèche droite 9"/>
                <p:cNvSpPr/>
                <p:nvPr/>
              </p:nvSpPr>
              <p:spPr>
                <a:xfrm rot="16200000">
                  <a:off x="6927020" y="3580343"/>
                  <a:ext cx="473676" cy="374199"/>
                </a:xfrm>
                <a:prstGeom prst="right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2" name="ZoneTexte 11"/>
              <p:cNvSpPr txBox="1"/>
              <p:nvPr/>
            </p:nvSpPr>
            <p:spPr>
              <a:xfrm>
                <a:off x="4712801" y="4085751"/>
                <a:ext cx="1332352" cy="3299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>
                    <a:latin typeface="Calibri bold" panose="020F0702030404030204" pitchFamily="34" charset="0"/>
                    <a:cs typeface="Calibri bold" panose="020F0702030404030204" pitchFamily="34" charset="0"/>
                  </a:rPr>
                  <a:t>Assiette du PAS</a:t>
                </a:r>
                <a:endParaRPr lang="fr-FR" sz="1400" dirty="0">
                  <a:latin typeface="Calibri bold" panose="020F0702030404030204" pitchFamily="34" charset="0"/>
                  <a:cs typeface="Calibri bold" panose="020F0702030404030204" pitchFamily="34" charset="0"/>
                </a:endParaRP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6024110" y="4085751"/>
                <a:ext cx="1075807" cy="3299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>
                    <a:latin typeface="Calibri bold" panose="020F0702030404030204" pitchFamily="34" charset="0"/>
                    <a:cs typeface="Calibri bold" panose="020F0702030404030204" pitchFamily="34" charset="0"/>
                  </a:rPr>
                  <a:t>Taux du PAS</a:t>
                </a:r>
                <a:endParaRPr lang="fr-FR" sz="1400" dirty="0">
                  <a:latin typeface="Calibri bold" panose="020F0702030404030204" pitchFamily="34" charset="0"/>
                  <a:cs typeface="Calibri bold" panose="020F0702030404030204" pitchFamily="34" charset="0"/>
                </a:endParaRP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7147383" y="4085751"/>
                <a:ext cx="1388906" cy="3299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>
                    <a:latin typeface="Calibri bold" panose="020F0702030404030204" pitchFamily="34" charset="0"/>
                    <a:cs typeface="Calibri bold" panose="020F0702030404030204" pitchFamily="34" charset="0"/>
                  </a:rPr>
                  <a:t>Montant du PAS</a:t>
                </a:r>
                <a:endParaRPr lang="fr-FR" sz="1400" dirty="0">
                  <a:latin typeface="Calibri bold" panose="020F0702030404030204" pitchFamily="34" charset="0"/>
                  <a:cs typeface="Calibri bold" panose="020F0702030404030204" pitchFamily="34" charset="0"/>
                </a:endParaRPr>
              </a:p>
            </p:txBody>
          </p:sp>
        </p:grp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23D4-73BB-4F88-8147-ECA3429C35ED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84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23D4-73BB-4F88-8147-ECA3429C35ED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2" y="1790032"/>
            <a:ext cx="11247314" cy="2543671"/>
          </a:xfrm>
          <a:prstGeom prst="rect">
            <a:avLst/>
          </a:prstGeom>
        </p:spPr>
      </p:pic>
      <p:sp>
        <p:nvSpPr>
          <p:cNvPr id="4" name="Titre 5"/>
          <p:cNvSpPr>
            <a:spLocks noGrp="1"/>
          </p:cNvSpPr>
          <p:nvPr>
            <p:ph type="title"/>
          </p:nvPr>
        </p:nvSpPr>
        <p:spPr>
          <a:xfrm>
            <a:off x="309735" y="0"/>
            <a:ext cx="10753195" cy="792087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Détail Bulletin de salaire</a:t>
            </a:r>
            <a:endParaRPr lang="fr-FR" sz="3200" dirty="0">
              <a:solidFill>
                <a:srgbClr val="224C33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13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875E6FA-733D-42C4-A7C0-51AE6E2C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7" y="59484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Quelles sont les modalités de reversement de l’impôt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C0A8C64-F63D-4FC1-86E8-2EF12A647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47" y="1210235"/>
            <a:ext cx="10515600" cy="50023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>
                <a:latin typeface="Calibri bold" panose="020F0702030404030204" pitchFamily="34" charset="0"/>
                <a:cs typeface="Calibri bold" panose="020F0702030404030204" pitchFamily="34" charset="0"/>
              </a:rPr>
              <a:t>Modalités du reversement</a:t>
            </a:r>
          </a:p>
          <a:p>
            <a:pPr lvl="1">
              <a:buClr>
                <a:srgbClr val="FF0000"/>
              </a:buClr>
              <a:buFont typeface="Copperplate Gothic Bold" panose="020E0705020206020404" pitchFamily="34" charset="0"/>
              <a:buChar char="&gt;"/>
            </a:pPr>
            <a:r>
              <a:rPr lang="fr-FR" dirty="0"/>
              <a:t>Reversement </a:t>
            </a:r>
            <a:r>
              <a:rPr lang="fr-FR" dirty="0" smtClean="0"/>
              <a:t>du </a:t>
            </a:r>
            <a:r>
              <a:rPr lang="fr-FR" dirty="0"/>
              <a:t>P</a:t>
            </a:r>
            <a:r>
              <a:rPr lang="fr-FR" dirty="0" smtClean="0"/>
              <a:t>AS </a:t>
            </a:r>
            <a:r>
              <a:rPr lang="fr-FR" dirty="0"/>
              <a:t>par l’employeur </a:t>
            </a:r>
          </a:p>
          <a:p>
            <a:pPr marL="901700" lvl="2" indent="-188913"/>
            <a:r>
              <a:rPr lang="fr-FR" dirty="0"/>
              <a:t>Auprès du SIE (service des impôts entreprise) dont relève le siège social ou le principal </a:t>
            </a:r>
            <a:r>
              <a:rPr lang="fr-FR" dirty="0" smtClean="0"/>
              <a:t>établissement</a:t>
            </a:r>
          </a:p>
          <a:p>
            <a:pPr marL="712787" lvl="2" indent="0">
              <a:buNone/>
            </a:pPr>
            <a:endParaRPr lang="fr-FR" dirty="0"/>
          </a:p>
          <a:p>
            <a:pPr lvl="1">
              <a:buClr>
                <a:srgbClr val="FF0000"/>
              </a:buClr>
              <a:buFont typeface="Copperplate Gothic Bold" panose="020E0705020206020404" pitchFamily="34" charset="0"/>
              <a:buChar char="&gt;"/>
            </a:pPr>
            <a:r>
              <a:rPr lang="fr-FR" dirty="0" err="1"/>
              <a:t>Télérèglement</a:t>
            </a:r>
            <a:r>
              <a:rPr lang="fr-FR" dirty="0"/>
              <a:t> </a:t>
            </a:r>
            <a:r>
              <a:rPr lang="fr-FR" dirty="0" smtClean="0"/>
              <a:t>mensuel obligatoire </a:t>
            </a:r>
            <a:endParaRPr lang="fr-FR" dirty="0"/>
          </a:p>
          <a:p>
            <a:pPr marL="901700" lvl="2" indent="-188913"/>
            <a:r>
              <a:rPr lang="fr-FR" dirty="0"/>
              <a:t>Versement effectué au plus tard </a:t>
            </a:r>
          </a:p>
          <a:p>
            <a:pPr marL="1371600" lvl="3" indent="0">
              <a:buNone/>
            </a:pPr>
            <a:r>
              <a:rPr lang="fr-FR" dirty="0" smtClean="0"/>
              <a:t>-&gt; 15 </a:t>
            </a:r>
            <a:r>
              <a:rPr lang="fr-FR" dirty="0"/>
              <a:t>du mois pour les entreprises comptant maximum 49 salariés</a:t>
            </a:r>
          </a:p>
          <a:p>
            <a:pPr marL="1371600" lvl="3" indent="0">
              <a:buNone/>
            </a:pPr>
            <a:r>
              <a:rPr lang="fr-FR" dirty="0" smtClean="0"/>
              <a:t>-&gt;   5 </a:t>
            </a:r>
            <a:r>
              <a:rPr lang="fr-FR" dirty="0"/>
              <a:t>du mois pour les </a:t>
            </a:r>
            <a:r>
              <a:rPr lang="fr-FR" dirty="0" smtClean="0"/>
              <a:t>autres</a:t>
            </a:r>
          </a:p>
          <a:p>
            <a:pPr marL="1371600" lvl="3" indent="0">
              <a:buNone/>
            </a:pPr>
            <a:endParaRPr lang="fr-FR" dirty="0"/>
          </a:p>
          <a:p>
            <a:pPr marL="1371600" lvl="3" indent="0">
              <a:lnSpc>
                <a:spcPct val="100000"/>
              </a:lnSpc>
              <a:buClr>
                <a:srgbClr val="FF0000"/>
              </a:buClr>
              <a:buNone/>
            </a:pPr>
            <a:r>
              <a:rPr lang="fr-FR" dirty="0"/>
              <a:t>-&gt; </a:t>
            </a:r>
            <a:r>
              <a:rPr lang="fr-FR" dirty="0" smtClean="0"/>
              <a:t>Option </a:t>
            </a:r>
            <a:r>
              <a:rPr lang="fr-FR" dirty="0"/>
              <a:t>possible pour un paiement trimestriel </a:t>
            </a:r>
          </a:p>
          <a:p>
            <a:pPr marL="1816100" lvl="4" indent="-188913"/>
            <a:r>
              <a:rPr lang="fr-FR" dirty="0"/>
              <a:t>Employeurs dont l’effectif est inférieur à 11 salariés </a:t>
            </a:r>
          </a:p>
          <a:p>
            <a:pPr marL="2286000" lvl="5" indent="0">
              <a:buNone/>
            </a:pPr>
            <a:r>
              <a:rPr lang="fr-FR" dirty="0" smtClean="0"/>
              <a:t>-&gt; Versement </a:t>
            </a:r>
            <a:r>
              <a:rPr lang="fr-FR" dirty="0"/>
              <a:t>le 15 du premier mois du trimestre suivant celui au cours duquel ont lieu les retenues </a:t>
            </a:r>
          </a:p>
          <a:p>
            <a:pPr marL="1816100" lvl="4" indent="-188913"/>
            <a:r>
              <a:rPr lang="fr-FR" dirty="0"/>
              <a:t>Option valable pour le paiement des cotisations </a:t>
            </a:r>
            <a:r>
              <a:rPr lang="fr-FR" dirty="0" smtClean="0"/>
              <a:t>Sociales et </a:t>
            </a:r>
            <a:r>
              <a:rPr lang="fr-FR" dirty="0"/>
              <a:t>reversement de la retenue à la source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C24DE-E1A0-4AE9-8378-53E2210E8847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646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52383106-F122-4B93-A370-39ADC1912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Le salarié est-il responsable des erreurs commises par l’employeur ?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A0E4D31B-F7AD-404C-9AC2-A593F8B18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Calibri bold" panose="020F0702030404030204" pitchFamily="34" charset="0"/>
                <a:cs typeface="Calibri bold" panose="020F0702030404030204" pitchFamily="34" charset="0"/>
              </a:rPr>
              <a:t>Si l’employeur ne reverse pas la retenue à la source</a:t>
            </a:r>
          </a:p>
          <a:p>
            <a:pPr marL="0" indent="0">
              <a:buNone/>
            </a:pPr>
            <a:endParaRPr lang="fr-FR" dirty="0"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lvl="2">
              <a:buClr>
                <a:srgbClr val="C00000"/>
              </a:buClr>
              <a:buFont typeface="Copperplate Gothic Bold" panose="020E0705020206020404" pitchFamily="34" charset="0"/>
              <a:buChar char="&gt;"/>
            </a:pPr>
            <a:r>
              <a:rPr lang="fr-FR" dirty="0" smtClean="0"/>
              <a:t>L’administration </a:t>
            </a:r>
            <a:r>
              <a:rPr lang="fr-FR" dirty="0"/>
              <a:t>s’adresse directement à </a:t>
            </a:r>
            <a:r>
              <a:rPr lang="fr-FR" dirty="0" smtClean="0"/>
              <a:t>l’employeur pour la part prélevée</a:t>
            </a:r>
          </a:p>
          <a:p>
            <a:pPr marL="914400" lvl="2" indent="0">
              <a:buClr>
                <a:srgbClr val="C00000"/>
              </a:buClr>
              <a:buNone/>
            </a:pPr>
            <a:endParaRPr lang="fr-FR" dirty="0"/>
          </a:p>
          <a:p>
            <a:pPr lvl="2">
              <a:buClr>
                <a:srgbClr val="C00000"/>
              </a:buClr>
              <a:buFont typeface="Copperplate Gothic Bold" panose="020E0705020206020404" pitchFamily="34" charset="0"/>
              <a:buChar char="&gt;"/>
            </a:pPr>
            <a:r>
              <a:rPr lang="fr-FR" dirty="0"/>
              <a:t>Le salarié n’est pas </a:t>
            </a:r>
            <a:r>
              <a:rPr lang="fr-FR" dirty="0" smtClean="0"/>
              <a:t>inquiété pour la retenue à la source</a:t>
            </a:r>
            <a:endParaRPr lang="fr-FR" dirty="0"/>
          </a:p>
          <a:p>
            <a:pPr lvl="2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C24DE-E1A0-4AE9-8378-53E2210E8847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274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26A4A197-4C94-483E-8425-2729D89C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02588" cy="1325563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Que faire en cas de changement de situation familiale dans l’année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0104251-F8E5-4033-8857-4F61F2A0E27E}"/>
              </a:ext>
            </a:extLst>
          </p:cNvPr>
          <p:cNvSpPr/>
          <p:nvPr/>
        </p:nvSpPr>
        <p:spPr>
          <a:xfrm>
            <a:off x="1158247" y="2522925"/>
            <a:ext cx="3029174" cy="749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r>
              <a:rPr lang="fr-FR" dirty="0"/>
              <a:t>MARIAGE/PACS/DIVORCE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9660D87-A4CB-4B06-8C9D-FF280580FC73}"/>
              </a:ext>
            </a:extLst>
          </p:cNvPr>
          <p:cNvSpPr/>
          <p:nvPr/>
        </p:nvSpPr>
        <p:spPr>
          <a:xfrm>
            <a:off x="4472104" y="2514601"/>
            <a:ext cx="3029175" cy="749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r>
              <a:rPr lang="fr-FR" dirty="0"/>
              <a:t>DÉCÈS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D788748-45F4-4543-ABCB-D3C6B3148DB4}"/>
              </a:ext>
            </a:extLst>
          </p:cNvPr>
          <p:cNvSpPr/>
          <p:nvPr/>
        </p:nvSpPr>
        <p:spPr>
          <a:xfrm>
            <a:off x="7785962" y="2514600"/>
            <a:ext cx="3029175" cy="749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r>
              <a:rPr lang="fr-FR" dirty="0"/>
              <a:t>NAISSANCE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422F722-6742-4BAD-8679-E64945F34F2A}"/>
              </a:ext>
            </a:extLst>
          </p:cNvPr>
          <p:cNvSpPr/>
          <p:nvPr/>
        </p:nvSpPr>
        <p:spPr>
          <a:xfrm>
            <a:off x="1158247" y="4065592"/>
            <a:ext cx="9656887" cy="80169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224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r>
              <a:rPr lang="fr-FR" sz="2400" b="1" dirty="0"/>
              <a:t>Information de l’administration dans les 60 jours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="" xmlns:a16="http://schemas.microsoft.com/office/drawing/2014/main" id="{FABA95F5-8A56-404E-99FB-D49BCBD45058}"/>
              </a:ext>
            </a:extLst>
          </p:cNvPr>
          <p:cNvCxnSpPr/>
          <p:nvPr/>
        </p:nvCxnSpPr>
        <p:spPr>
          <a:xfrm>
            <a:off x="3990363" y="2516698"/>
            <a:ext cx="0" cy="260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="" xmlns:a16="http://schemas.microsoft.com/office/drawing/2014/main" id="{5580012C-5530-4DC3-8666-55B941ACFB62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 flipH="1">
            <a:off x="5986691" y="3263901"/>
            <a:ext cx="1" cy="801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="" xmlns:a16="http://schemas.microsoft.com/office/drawing/2014/main" id="{4A3AB0B4-E280-4F53-AF45-F8C844868FB1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9300550" y="3263900"/>
            <a:ext cx="0" cy="801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="" xmlns:a16="http://schemas.microsoft.com/office/drawing/2014/main" id="{EBFF5A99-005B-4655-97E0-6926806AA736}"/>
              </a:ext>
            </a:extLst>
          </p:cNvPr>
          <p:cNvCxnSpPr>
            <a:stCxn id="8" idx="2"/>
          </p:cNvCxnSpPr>
          <p:nvPr/>
        </p:nvCxnSpPr>
        <p:spPr>
          <a:xfrm>
            <a:off x="2672834" y="3272225"/>
            <a:ext cx="697" cy="793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C24DE-E1A0-4AE9-8378-53E2210E8847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782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875E6FA-733D-42C4-A7C0-51AE6E2C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24" y="154874"/>
            <a:ext cx="8763000" cy="1325563"/>
          </a:xfrm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Le PAS et les </a:t>
            </a:r>
            <a:r>
              <a:rPr lang="fr-FR" sz="2800" dirty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indemnités </a:t>
            </a:r>
            <a:r>
              <a:rPr lang="fr-FR" sz="2800" dirty="0" smtClean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journalières</a:t>
            </a:r>
            <a:endParaRPr lang="fr-FR" sz="2800" dirty="0">
              <a:solidFill>
                <a:srgbClr val="224C33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C0A8C64-F63D-4FC1-86E8-2EF12A647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latin typeface="Calibri bold" panose="020F0702030404030204" pitchFamily="34" charset="0"/>
                <a:cs typeface="Calibri bold" panose="020F0702030404030204" pitchFamily="34" charset="0"/>
              </a:rPr>
              <a:t>Le prélèvement à la source s’applique à l’ensemble des indemnités journalières (maladie, maternité, etc.)</a:t>
            </a:r>
          </a:p>
          <a:p>
            <a:pPr lvl="1">
              <a:buClr>
                <a:srgbClr val="FF0000"/>
              </a:buClr>
              <a:buFont typeface="Copperplate Gothic Bold" panose="020E0705020206020404" pitchFamily="34" charset="0"/>
              <a:buChar char="&gt;"/>
            </a:pPr>
            <a:r>
              <a:rPr lang="fr-FR" dirty="0"/>
              <a:t>Qu’il s’agisse des indemnités journalières de sécurité sociale de base (IJSS) </a:t>
            </a:r>
          </a:p>
          <a:p>
            <a:pPr lvl="1">
              <a:buClr>
                <a:srgbClr val="FF0000"/>
              </a:buClr>
              <a:buFont typeface="Copperplate Gothic Bold" panose="020E0705020206020404" pitchFamily="34" charset="0"/>
              <a:buChar char="&gt;"/>
            </a:pPr>
            <a:r>
              <a:rPr lang="fr-FR" dirty="0"/>
              <a:t>Ou des indemnités journalières complémentaires, dès lors qu’elles sont </a:t>
            </a:r>
            <a:r>
              <a:rPr lang="fr-FR" dirty="0" smtClean="0"/>
              <a:t>imposables</a:t>
            </a:r>
          </a:p>
          <a:p>
            <a:pPr marL="457200" lvl="1" indent="0">
              <a:buClr>
                <a:srgbClr val="FF0000"/>
              </a:buClr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latin typeface="Calibri bold" panose="020F0702030404030204" pitchFamily="34" charset="0"/>
                <a:cs typeface="Calibri bold" panose="020F0702030404030204" pitchFamily="34" charset="0"/>
              </a:rPr>
              <a:t>Impôt sur le revenu prélevé par l’organisme qui verse les revenus (CPAM…)</a:t>
            </a:r>
          </a:p>
          <a:p>
            <a:pPr lvl="1">
              <a:buClr>
                <a:srgbClr val="FF0000"/>
              </a:buClr>
              <a:buFont typeface="Copperplate Gothic Bold" panose="020E0705020206020404" pitchFamily="34" charset="0"/>
              <a:buChar char="&gt;"/>
            </a:pPr>
            <a:r>
              <a:rPr lang="fr-FR" dirty="0"/>
              <a:t>Sauf subrogation</a:t>
            </a:r>
          </a:p>
          <a:p>
            <a:pPr lvl="2"/>
            <a:r>
              <a:rPr lang="fr-FR" dirty="0"/>
              <a:t>Prélèvement par l’employeur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C24DE-E1A0-4AE9-8378-53E2210E8847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478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875E6FA-733D-42C4-A7C0-51AE6E2C4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Employeurs multiples – CDD </a:t>
            </a:r>
            <a:endParaRPr lang="fr-FR" sz="3200" dirty="0">
              <a:solidFill>
                <a:srgbClr val="224C33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C0A8C64-F63D-4FC1-86E8-2EF12A647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latin typeface="Calibri bold" panose="020F0702030404030204" pitchFamily="34" charset="0"/>
                <a:cs typeface="Calibri bold" panose="020F0702030404030204" pitchFamily="34" charset="0"/>
              </a:rPr>
              <a:t>Qui prélève l’impôt en cas de pluralité d’employeurs ? </a:t>
            </a:r>
          </a:p>
          <a:p>
            <a:pPr lvl="1">
              <a:buClr>
                <a:srgbClr val="FF0000"/>
              </a:buClr>
              <a:buFont typeface="Copperplate Gothic Bold" panose="020E0705020206020404" pitchFamily="34" charset="0"/>
              <a:buChar char="&gt;"/>
            </a:pPr>
            <a:r>
              <a:rPr lang="fr-FR" dirty="0"/>
              <a:t>Chaque employeur </a:t>
            </a:r>
            <a:r>
              <a:rPr lang="fr-FR" dirty="0" smtClean="0"/>
              <a:t>applique le </a:t>
            </a:r>
            <a:r>
              <a:rPr lang="fr-FR" dirty="0"/>
              <a:t>taux qui lui est communiqué par l’administration </a:t>
            </a:r>
          </a:p>
          <a:p>
            <a:pPr lvl="2"/>
            <a:r>
              <a:rPr lang="fr-FR" dirty="0"/>
              <a:t>À défaut, application du taux par défaut </a:t>
            </a:r>
          </a:p>
          <a:p>
            <a:pPr lvl="2"/>
            <a:endParaRPr lang="fr-FR" dirty="0"/>
          </a:p>
          <a:p>
            <a:pPr marL="0" indent="0">
              <a:buNone/>
            </a:pPr>
            <a:r>
              <a:rPr lang="fr-FR" dirty="0">
                <a:latin typeface="Calibri bold" panose="020F0702030404030204" pitchFamily="34" charset="0"/>
                <a:cs typeface="Calibri bold" panose="020F0702030404030204" pitchFamily="34" charset="0"/>
              </a:rPr>
              <a:t>Que faire en présence d’un contrat « court » (CDD…) ?</a:t>
            </a:r>
          </a:p>
          <a:p>
            <a:pPr lvl="1">
              <a:buClr>
                <a:srgbClr val="FF0000"/>
              </a:buClr>
              <a:buFont typeface="Copperplate Gothic Bold" panose="020E0705020206020404" pitchFamily="34" charset="0"/>
              <a:buChar char="&gt;"/>
            </a:pPr>
            <a:r>
              <a:rPr lang="fr-FR" dirty="0"/>
              <a:t>Application du taux non personnalisé </a:t>
            </a:r>
          </a:p>
          <a:p>
            <a:pPr lvl="1">
              <a:buClr>
                <a:srgbClr val="FF0000"/>
              </a:buClr>
              <a:buFont typeface="Copperplate Gothic Bold" panose="020E0705020206020404" pitchFamily="34" charset="0"/>
              <a:buChar char="&gt;"/>
            </a:pPr>
            <a:r>
              <a:rPr lang="fr-FR" dirty="0"/>
              <a:t>Abattement spécifique de 50 % du SMIC sur le revenu net imposable</a:t>
            </a:r>
          </a:p>
          <a:p>
            <a:pPr lvl="2"/>
            <a:r>
              <a:rPr lang="fr-FR" dirty="0"/>
              <a:t>Concerne les salariés en CDD de moins de 2 mois ou ayant un terme imprécis</a:t>
            </a:r>
          </a:p>
          <a:p>
            <a:pPr lvl="3"/>
            <a:r>
              <a:rPr lang="fr-FR" dirty="0"/>
              <a:t>Dès lors que l’employeur ne dispose pas du taux individualisé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C24DE-E1A0-4AE9-8378-53E2210E8847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112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D42BBA91-75E3-404E-A60C-D38FF67A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615046"/>
            <a:ext cx="8084020" cy="1008112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CIMR et Revenus exceptionnels </a:t>
            </a:r>
            <a:endParaRPr lang="fr-FR" sz="3200" dirty="0">
              <a:solidFill>
                <a:srgbClr val="224C33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46E5DFC0-C381-40FF-B0E0-1EF4FD811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835" y="1734533"/>
            <a:ext cx="10515600" cy="3671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latin typeface="Calibri bold" panose="020F0702030404030204" pitchFamily="34" charset="0"/>
                <a:cs typeface="Calibri bold" panose="020F0702030404030204" pitchFamily="34" charset="0"/>
              </a:rPr>
              <a:t>Exemple de salaires « Exceptionnels » </a:t>
            </a:r>
          </a:p>
          <a:p>
            <a:pPr lvl="1">
              <a:buClr>
                <a:srgbClr val="FF0000"/>
              </a:buClr>
              <a:buFont typeface="Copperplate Gothic Bold" panose="020E0705020206020404" pitchFamily="34" charset="0"/>
              <a:buChar char="&gt;"/>
            </a:pPr>
            <a:r>
              <a:rPr lang="fr-FR" dirty="0"/>
              <a:t>Participation et Intéressement non versées sur PEE</a:t>
            </a:r>
          </a:p>
          <a:p>
            <a:pPr lvl="1">
              <a:buClr>
                <a:srgbClr val="FF0000"/>
              </a:buClr>
              <a:buFont typeface="Copperplate Gothic Bold" panose="020E0705020206020404" pitchFamily="34" charset="0"/>
              <a:buChar char="&gt;"/>
            </a:pPr>
            <a:r>
              <a:rPr lang="fr-FR" dirty="0"/>
              <a:t>Prime exceptionnelle non liée au </a:t>
            </a:r>
            <a:r>
              <a:rPr lang="fr-FR" dirty="0" smtClean="0"/>
              <a:t>travail ou au contrat de travail</a:t>
            </a:r>
          </a:p>
          <a:p>
            <a:pPr lvl="1">
              <a:buClr>
                <a:srgbClr val="FF0000"/>
              </a:buClr>
              <a:buFont typeface="Copperplate Gothic Bold" panose="020E0705020206020404" pitchFamily="34" charset="0"/>
              <a:buChar char="&gt;"/>
            </a:pPr>
            <a:r>
              <a:rPr lang="fr-FR" dirty="0" smtClean="0"/>
              <a:t>Indemnité de clientèle, de cessation d’activité</a:t>
            </a:r>
          </a:p>
          <a:p>
            <a:pPr lvl="1">
              <a:buClr>
                <a:srgbClr val="FF0000"/>
              </a:buClr>
              <a:buFont typeface="Copperplate Gothic Bold" panose="020E0705020206020404" pitchFamily="34" charset="0"/>
              <a:buChar char="&gt;"/>
            </a:pPr>
            <a:r>
              <a:rPr lang="fr-FR" dirty="0" smtClean="0"/>
              <a:t>Gratification surérogatoire</a:t>
            </a:r>
            <a:endParaRPr lang="fr-FR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C’est au salarié de déterminer le caractère exceptionnel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C24DE-E1A0-4AE9-8378-53E2210E8847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69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D42BBA91-75E3-404E-A60C-D38FF67A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615046"/>
            <a:ext cx="8084020" cy="1008112"/>
          </a:xfrm>
        </p:spPr>
        <p:txBody>
          <a:bodyPr>
            <a:noAutofit/>
          </a:bodyPr>
          <a:lstStyle/>
          <a:p>
            <a:r>
              <a:rPr lang="fr-FR" sz="3200" dirty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Comment connaître le montant des retenues </a:t>
            </a:r>
            <a:r>
              <a:rPr lang="fr-FR" sz="3200" dirty="0" smtClean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?</a:t>
            </a:r>
            <a:endParaRPr lang="fr-FR" sz="3200" dirty="0">
              <a:solidFill>
                <a:srgbClr val="224C33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46E5DFC0-C381-40FF-B0E0-1EF4FD811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835" y="2033961"/>
            <a:ext cx="10515600" cy="3371757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Calibri bold" panose="020F0702030404030204" pitchFamily="34" charset="0"/>
                <a:cs typeface="Calibri bold" panose="020F0702030404030204" pitchFamily="34" charset="0"/>
              </a:rPr>
              <a:t>Retenues mentionnées sur le bulletin de paie</a:t>
            </a:r>
          </a:p>
          <a:p>
            <a:pPr lvl="1"/>
            <a:r>
              <a:rPr lang="fr-FR" dirty="0"/>
              <a:t>Cumul des retenues disponible sur l’espace personnel du salarié sur </a:t>
            </a:r>
            <a:r>
              <a:rPr lang="fr-FR" u="sng" dirty="0">
                <a:solidFill>
                  <a:schemeClr val="tx1"/>
                </a:solidFill>
                <a:hlinkClick r:id="rId3"/>
              </a:rPr>
              <a:t>www.impots.gouv.fr</a:t>
            </a:r>
            <a:endParaRPr lang="fr-FR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C24DE-E1A0-4AE9-8378-53E2210E8847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456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3034370" y="3572852"/>
            <a:ext cx="4573435" cy="1786257"/>
            <a:chOff x="3034370" y="3572852"/>
            <a:chExt cx="4573435" cy="1786257"/>
          </a:xfrm>
        </p:grpSpPr>
        <p:grpSp>
          <p:nvGrpSpPr>
            <p:cNvPr id="138" name="Groupe 137"/>
            <p:cNvGrpSpPr/>
            <p:nvPr/>
          </p:nvGrpSpPr>
          <p:grpSpPr>
            <a:xfrm>
              <a:off x="6355980" y="3695733"/>
              <a:ext cx="1251825" cy="1156674"/>
              <a:chOff x="6304549" y="3423323"/>
              <a:chExt cx="1251825" cy="1156674"/>
            </a:xfrm>
            <a:solidFill>
              <a:schemeClr val="bg1"/>
            </a:solidFill>
          </p:grpSpPr>
          <p:sp>
            <p:nvSpPr>
              <p:cNvPr id="139" name="Flèche droite 138"/>
              <p:cNvSpPr/>
              <p:nvPr/>
            </p:nvSpPr>
            <p:spPr>
              <a:xfrm rot="5400000">
                <a:off x="6549472" y="3893292"/>
                <a:ext cx="1148572" cy="208633"/>
              </a:xfrm>
              <a:prstGeom prst="rightArrow">
                <a:avLst>
                  <a:gd name="adj1" fmla="val 50000"/>
                  <a:gd name="adj2" fmla="val 51428"/>
                </a:avLst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0" name="Flèche droite 139"/>
              <p:cNvSpPr/>
              <p:nvPr/>
            </p:nvSpPr>
            <p:spPr>
              <a:xfrm rot="5400000">
                <a:off x="6877772" y="3893292"/>
                <a:ext cx="1148572" cy="208633"/>
              </a:xfrm>
              <a:prstGeom prst="rightArrow">
                <a:avLst>
                  <a:gd name="adj1" fmla="val 50000"/>
                  <a:gd name="adj2" fmla="val 51428"/>
                </a:avLst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1" name="Flèche droite 140"/>
              <p:cNvSpPr/>
              <p:nvPr/>
            </p:nvSpPr>
            <p:spPr>
              <a:xfrm rot="5400000">
                <a:off x="5834580" y="3893292"/>
                <a:ext cx="1148572" cy="208633"/>
              </a:xfrm>
              <a:prstGeom prst="rightArrow">
                <a:avLst>
                  <a:gd name="adj1" fmla="val 50000"/>
                  <a:gd name="adj2" fmla="val 51428"/>
                </a:avLst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2" name="Flèche droite 141"/>
              <p:cNvSpPr/>
              <p:nvPr/>
            </p:nvSpPr>
            <p:spPr>
              <a:xfrm rot="5400000">
                <a:off x="6194199" y="3901394"/>
                <a:ext cx="1148572" cy="208633"/>
              </a:xfrm>
              <a:prstGeom prst="rightArrow">
                <a:avLst>
                  <a:gd name="adj1" fmla="val 50000"/>
                  <a:gd name="adj2" fmla="val 51428"/>
                </a:avLst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52" name="ZoneTexte 151"/>
            <p:cNvSpPr txBox="1"/>
            <p:nvPr/>
          </p:nvSpPr>
          <p:spPr>
            <a:xfrm>
              <a:off x="6355980" y="4950486"/>
              <a:ext cx="1251825" cy="40862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  <a:latin typeface="Calibri bold" panose="020F0702030404030204" pitchFamily="34" charset="0"/>
                  <a:cs typeface="Calibri bold" panose="020F0702030404030204" pitchFamily="34" charset="0"/>
                </a:rPr>
                <a:t>ACPT</a:t>
              </a:r>
              <a:endParaRPr lang="fr-FR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endParaRPr>
            </a:p>
          </p:txBody>
        </p:sp>
        <p:grpSp>
          <p:nvGrpSpPr>
            <p:cNvPr id="127" name="Groupe 126"/>
            <p:cNvGrpSpPr/>
            <p:nvPr/>
          </p:nvGrpSpPr>
          <p:grpSpPr>
            <a:xfrm>
              <a:off x="3225458" y="3572852"/>
              <a:ext cx="790472" cy="1148572"/>
              <a:chOff x="2679531" y="3174355"/>
              <a:chExt cx="790472" cy="1148572"/>
            </a:xfrm>
            <a:noFill/>
          </p:grpSpPr>
          <p:sp>
            <p:nvSpPr>
              <p:cNvPr id="128" name="Flèche droite 127"/>
              <p:cNvSpPr/>
              <p:nvPr/>
            </p:nvSpPr>
            <p:spPr>
              <a:xfrm rot="5400000">
                <a:off x="2209562" y="3644324"/>
                <a:ext cx="1148572" cy="208633"/>
              </a:xfrm>
              <a:prstGeom prst="rightArrow">
                <a:avLst>
                  <a:gd name="adj1" fmla="val 50000"/>
                  <a:gd name="adj2" fmla="val 51428"/>
                </a:avLst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9" name="Flèche droite 128"/>
              <p:cNvSpPr/>
              <p:nvPr/>
            </p:nvSpPr>
            <p:spPr>
              <a:xfrm rot="5400000">
                <a:off x="2499165" y="3644324"/>
                <a:ext cx="1148572" cy="208633"/>
              </a:xfrm>
              <a:prstGeom prst="rightArrow">
                <a:avLst>
                  <a:gd name="adj1" fmla="val 50000"/>
                  <a:gd name="adj2" fmla="val 51428"/>
                </a:avLst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0" name="Flèche droite 129"/>
              <p:cNvSpPr/>
              <p:nvPr/>
            </p:nvSpPr>
            <p:spPr>
              <a:xfrm rot="5400000">
                <a:off x="2791401" y="3644324"/>
                <a:ext cx="1148572" cy="208633"/>
              </a:xfrm>
              <a:prstGeom prst="rightArrow">
                <a:avLst>
                  <a:gd name="adj1" fmla="val 50000"/>
                  <a:gd name="adj2" fmla="val 51428"/>
                </a:avLst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9" name="ZoneTexte 148"/>
            <p:cNvSpPr txBox="1"/>
            <p:nvPr/>
          </p:nvSpPr>
          <p:spPr>
            <a:xfrm>
              <a:off x="3034370" y="4842196"/>
              <a:ext cx="1153354" cy="40862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  <a:latin typeface="Calibri bold" panose="020F0702030404030204" pitchFamily="34" charset="0"/>
                  <a:cs typeface="Calibri bold" panose="020F0702030404030204" pitchFamily="34" charset="0"/>
                </a:rPr>
                <a:t>ACPT</a:t>
              </a:r>
              <a:endParaRPr lang="fr-FR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endParaRPr>
            </a:p>
          </p:txBody>
        </p:sp>
      </p:grpSp>
      <p:sp>
        <p:nvSpPr>
          <p:cNvPr id="39" name="ZoneTexte 38"/>
          <p:cNvSpPr txBox="1"/>
          <p:nvPr/>
        </p:nvSpPr>
        <p:spPr>
          <a:xfrm>
            <a:off x="289548" y="108475"/>
            <a:ext cx="6728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Le principe du Prélèvement à la source (PAS) </a:t>
            </a:r>
            <a:endParaRPr lang="fr-FR" sz="3200" dirty="0">
              <a:solidFill>
                <a:srgbClr val="224C33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13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900148" y="6686550"/>
            <a:ext cx="2743200" cy="365125"/>
          </a:xfrm>
        </p:spPr>
        <p:txBody>
          <a:bodyPr/>
          <a:lstStyle/>
          <a:p>
            <a:pPr>
              <a:defRPr/>
            </a:pPr>
            <a:fld id="{7FEC24DE-E1A0-4AE9-8378-53E2210E8847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89" name="ZoneTexte 88"/>
          <p:cNvSpPr txBox="1"/>
          <p:nvPr/>
        </p:nvSpPr>
        <p:spPr>
          <a:xfrm>
            <a:off x="908954" y="889614"/>
            <a:ext cx="9194800" cy="349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pSp>
        <p:nvGrpSpPr>
          <p:cNvPr id="176" name="Groupe 175"/>
          <p:cNvGrpSpPr/>
          <p:nvPr/>
        </p:nvGrpSpPr>
        <p:grpSpPr>
          <a:xfrm>
            <a:off x="108881" y="2361504"/>
            <a:ext cx="2667144" cy="1698844"/>
            <a:chOff x="289548" y="2367851"/>
            <a:chExt cx="2667144" cy="1698845"/>
          </a:xfrm>
        </p:grpSpPr>
        <p:grpSp>
          <p:nvGrpSpPr>
            <p:cNvPr id="143" name="Groupe 142"/>
            <p:cNvGrpSpPr/>
            <p:nvPr/>
          </p:nvGrpSpPr>
          <p:grpSpPr>
            <a:xfrm>
              <a:off x="289548" y="2367851"/>
              <a:ext cx="2667144" cy="1680883"/>
              <a:chOff x="0" y="2037651"/>
              <a:chExt cx="2667144" cy="1680883"/>
            </a:xfrm>
          </p:grpSpPr>
          <p:sp>
            <p:nvSpPr>
              <p:cNvPr id="144" name="Rectangle 143"/>
              <p:cNvSpPr/>
              <p:nvPr/>
            </p:nvSpPr>
            <p:spPr>
              <a:xfrm>
                <a:off x="0" y="2037651"/>
                <a:ext cx="1333572" cy="1680883"/>
              </a:xfrm>
              <a:prstGeom prst="rect">
                <a:avLst/>
              </a:prstGeom>
              <a:solidFill>
                <a:srgbClr val="8CBF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1333572" y="2037651"/>
                <a:ext cx="1333572" cy="1680883"/>
              </a:xfrm>
              <a:prstGeom prst="rect">
                <a:avLst/>
              </a:prstGeom>
              <a:solidFill>
                <a:srgbClr val="8CBF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6" name="ZoneTexte 145"/>
              <p:cNvSpPr txBox="1"/>
              <p:nvPr/>
            </p:nvSpPr>
            <p:spPr>
              <a:xfrm>
                <a:off x="71484" y="2528023"/>
                <a:ext cx="11833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dirty="0" smtClean="0">
                    <a:solidFill>
                      <a:schemeClr val="bg1"/>
                    </a:solidFill>
                    <a:latin typeface="Calibri bold" panose="020F0702030404030204" pitchFamily="34" charset="0"/>
                    <a:cs typeface="Calibri bold" panose="020F0702030404030204" pitchFamily="34" charset="0"/>
                  </a:rPr>
                  <a:t>2017</a:t>
                </a:r>
                <a:endParaRPr lang="fr-FR" sz="3600" dirty="0">
                  <a:solidFill>
                    <a:schemeClr val="bg1"/>
                  </a:solidFill>
                  <a:latin typeface="Calibri bold" panose="020F0702030404030204" pitchFamily="34" charset="0"/>
                  <a:cs typeface="Calibri bold" panose="020F0702030404030204" pitchFamily="34" charset="0"/>
                </a:endParaRPr>
              </a:p>
            </p:txBody>
          </p:sp>
          <p:sp>
            <p:nvSpPr>
              <p:cNvPr id="147" name="ZoneTexte 146"/>
              <p:cNvSpPr txBox="1"/>
              <p:nvPr/>
            </p:nvSpPr>
            <p:spPr>
              <a:xfrm>
                <a:off x="1402492" y="2528023"/>
                <a:ext cx="11833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dirty="0" smtClean="0">
                    <a:solidFill>
                      <a:schemeClr val="bg1"/>
                    </a:solidFill>
                    <a:latin typeface="Calibri bold" panose="020F0702030404030204" pitchFamily="34" charset="0"/>
                    <a:cs typeface="Calibri bold" panose="020F0702030404030204" pitchFamily="34" charset="0"/>
                  </a:rPr>
                  <a:t>2018</a:t>
                </a:r>
                <a:endParaRPr lang="fr-FR" sz="3600" dirty="0">
                  <a:solidFill>
                    <a:schemeClr val="bg1"/>
                  </a:solidFill>
                  <a:latin typeface="Calibri bold" panose="020F0702030404030204" pitchFamily="34" charset="0"/>
                  <a:cs typeface="Calibri bold" panose="020F0702030404030204" pitchFamily="34" charset="0"/>
                </a:endParaRPr>
              </a:p>
            </p:txBody>
          </p:sp>
        </p:grpSp>
        <p:cxnSp>
          <p:nvCxnSpPr>
            <p:cNvPr id="150" name="Connecteur droit 149"/>
            <p:cNvCxnSpPr/>
            <p:nvPr/>
          </p:nvCxnSpPr>
          <p:spPr>
            <a:xfrm>
              <a:off x="1623120" y="2385813"/>
              <a:ext cx="0" cy="16808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ZoneTexte 162"/>
          <p:cNvSpPr txBox="1"/>
          <p:nvPr/>
        </p:nvSpPr>
        <p:spPr>
          <a:xfrm>
            <a:off x="5116986" y="933993"/>
            <a:ext cx="1196175" cy="646986"/>
          </a:xfrm>
          <a:prstGeom prst="flowChartAlternateProcess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CIMR</a:t>
            </a:r>
            <a:endParaRPr lang="fr-FR" sz="3200" dirty="0"/>
          </a:p>
        </p:txBody>
      </p:sp>
      <p:sp>
        <p:nvSpPr>
          <p:cNvPr id="55" name="ZoneTexte 54"/>
          <p:cNvSpPr txBox="1"/>
          <p:nvPr/>
        </p:nvSpPr>
        <p:spPr>
          <a:xfrm>
            <a:off x="8604217" y="3323063"/>
            <a:ext cx="1177193" cy="381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05/2020</a:t>
            </a:r>
            <a:endParaRPr lang="fr-FR" i="1" dirty="0">
              <a:solidFill>
                <a:schemeClr val="bg1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9744560" y="3324864"/>
            <a:ext cx="1177193" cy="381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09/2020</a:t>
            </a:r>
            <a:endParaRPr lang="fr-FR" i="1" dirty="0">
              <a:solidFill>
                <a:schemeClr val="bg1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2757600" y="1741797"/>
            <a:ext cx="5759584" cy="3467804"/>
            <a:chOff x="2671684" y="949561"/>
            <a:chExt cx="5759584" cy="3467804"/>
          </a:xfrm>
        </p:grpSpPr>
        <p:grpSp>
          <p:nvGrpSpPr>
            <p:cNvPr id="178" name="Groupe 177"/>
            <p:cNvGrpSpPr/>
            <p:nvPr/>
          </p:nvGrpSpPr>
          <p:grpSpPr>
            <a:xfrm>
              <a:off x="2671684" y="949561"/>
              <a:ext cx="5759584" cy="3467804"/>
              <a:chOff x="2933795" y="1748144"/>
              <a:chExt cx="5759584" cy="3467804"/>
            </a:xfrm>
          </p:grpSpPr>
          <p:grpSp>
            <p:nvGrpSpPr>
              <p:cNvPr id="173" name="Groupe 172"/>
              <p:cNvGrpSpPr/>
              <p:nvPr/>
            </p:nvGrpSpPr>
            <p:grpSpPr>
              <a:xfrm>
                <a:off x="2933795" y="2367851"/>
                <a:ext cx="5759584" cy="1680882"/>
                <a:chOff x="2933795" y="2367851"/>
                <a:chExt cx="5759584" cy="1680882"/>
              </a:xfrm>
            </p:grpSpPr>
            <p:sp>
              <p:nvSpPr>
                <p:cNvPr id="153" name="Rectangle 152"/>
                <p:cNvSpPr/>
                <p:nvPr/>
              </p:nvSpPr>
              <p:spPr>
                <a:xfrm>
                  <a:off x="2958835" y="2367851"/>
                  <a:ext cx="5570257" cy="16808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6" name="ZoneTexte 155"/>
                <p:cNvSpPr txBox="1"/>
                <p:nvPr/>
              </p:nvSpPr>
              <p:spPr>
                <a:xfrm>
                  <a:off x="5152292" y="2885125"/>
                  <a:ext cx="118334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600" dirty="0" smtClean="0">
                      <a:solidFill>
                        <a:schemeClr val="bg1"/>
                      </a:solidFill>
                      <a:latin typeface="Calibri bold" panose="020F0702030404030204" pitchFamily="34" charset="0"/>
                      <a:cs typeface="Calibri bold" panose="020F0702030404030204" pitchFamily="34" charset="0"/>
                    </a:rPr>
                    <a:t>2019</a:t>
                  </a:r>
                  <a:endParaRPr lang="fr-FR" sz="3600" dirty="0">
                    <a:solidFill>
                      <a:schemeClr val="bg1"/>
                    </a:solidFill>
                    <a:latin typeface="Calibri bold" panose="020F0702030404030204" pitchFamily="34" charset="0"/>
                    <a:cs typeface="Calibri bold" panose="020F0702030404030204" pitchFamily="34" charset="0"/>
                  </a:endParaRPr>
                </a:p>
              </p:txBody>
            </p:sp>
            <p:sp>
              <p:nvSpPr>
                <p:cNvPr id="157" name="ZoneTexte 156"/>
                <p:cNvSpPr txBox="1"/>
                <p:nvPr/>
              </p:nvSpPr>
              <p:spPr>
                <a:xfrm>
                  <a:off x="2933795" y="3357475"/>
                  <a:ext cx="1177193" cy="3816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i="1" dirty="0" smtClean="0">
                      <a:solidFill>
                        <a:schemeClr val="bg1"/>
                      </a:solidFill>
                      <a:latin typeface="Calibri bold" panose="020F0702030404030204" pitchFamily="34" charset="0"/>
                      <a:cs typeface="Calibri bold" panose="020F0702030404030204" pitchFamily="34" charset="0"/>
                    </a:rPr>
                    <a:t>01/2019</a:t>
                  </a:r>
                  <a:endParaRPr lang="fr-FR" i="1" dirty="0">
                    <a:solidFill>
                      <a:schemeClr val="bg1"/>
                    </a:solidFill>
                    <a:latin typeface="Calibri bold" panose="020F0702030404030204" pitchFamily="34" charset="0"/>
                    <a:cs typeface="Calibri bold" panose="020F0702030404030204" pitchFamily="34" charset="0"/>
                  </a:endParaRPr>
                </a:p>
              </p:txBody>
            </p:sp>
            <p:sp>
              <p:nvSpPr>
                <p:cNvPr id="159" name="ZoneTexte 158"/>
                <p:cNvSpPr txBox="1"/>
                <p:nvPr/>
              </p:nvSpPr>
              <p:spPr>
                <a:xfrm>
                  <a:off x="5919802" y="3328971"/>
                  <a:ext cx="1177193" cy="3816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i="1" dirty="0" smtClean="0">
                      <a:solidFill>
                        <a:schemeClr val="bg1"/>
                      </a:solidFill>
                      <a:latin typeface="Calibri bold" panose="020F0702030404030204" pitchFamily="34" charset="0"/>
                      <a:cs typeface="Calibri bold" panose="020F0702030404030204" pitchFamily="34" charset="0"/>
                    </a:rPr>
                    <a:t>09/2019</a:t>
                  </a:r>
                  <a:endParaRPr lang="fr-FR" i="1" dirty="0">
                    <a:solidFill>
                      <a:schemeClr val="bg1"/>
                    </a:solidFill>
                    <a:latin typeface="Calibri bold" panose="020F0702030404030204" pitchFamily="34" charset="0"/>
                    <a:cs typeface="Calibri bold" panose="020F0702030404030204" pitchFamily="34" charset="0"/>
                  </a:endParaRPr>
                </a:p>
              </p:txBody>
            </p:sp>
            <p:sp>
              <p:nvSpPr>
                <p:cNvPr id="160" name="ZoneTexte 159"/>
                <p:cNvSpPr txBox="1"/>
                <p:nvPr/>
              </p:nvSpPr>
              <p:spPr>
                <a:xfrm>
                  <a:off x="4369417" y="3328971"/>
                  <a:ext cx="1177193" cy="3816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i="1" dirty="0" smtClean="0">
                      <a:solidFill>
                        <a:schemeClr val="bg1"/>
                      </a:solidFill>
                      <a:latin typeface="Calibri bold" panose="020F0702030404030204" pitchFamily="34" charset="0"/>
                      <a:cs typeface="Calibri bold" panose="020F0702030404030204" pitchFamily="34" charset="0"/>
                    </a:rPr>
                    <a:t>05/2019</a:t>
                  </a:r>
                  <a:endParaRPr lang="fr-FR" i="1" dirty="0">
                    <a:solidFill>
                      <a:schemeClr val="bg1"/>
                    </a:solidFill>
                    <a:latin typeface="Calibri bold" panose="020F0702030404030204" pitchFamily="34" charset="0"/>
                    <a:cs typeface="Calibri bold" panose="020F0702030404030204" pitchFamily="34" charset="0"/>
                  </a:endParaRPr>
                </a:p>
              </p:txBody>
            </p:sp>
            <p:sp>
              <p:nvSpPr>
                <p:cNvPr id="165" name="ZoneTexte 164"/>
                <p:cNvSpPr txBox="1"/>
                <p:nvPr/>
              </p:nvSpPr>
              <p:spPr>
                <a:xfrm>
                  <a:off x="7516186" y="3336108"/>
                  <a:ext cx="1177193" cy="3816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i="1" dirty="0" smtClean="0">
                      <a:solidFill>
                        <a:schemeClr val="bg1"/>
                      </a:solidFill>
                      <a:latin typeface="Calibri bold" panose="020F0702030404030204" pitchFamily="34" charset="0"/>
                      <a:cs typeface="Calibri bold" panose="020F0702030404030204" pitchFamily="34" charset="0"/>
                    </a:rPr>
                    <a:t>12/2019</a:t>
                  </a:r>
                  <a:endParaRPr lang="fr-FR" i="1" dirty="0">
                    <a:solidFill>
                      <a:schemeClr val="bg1"/>
                    </a:solidFill>
                    <a:latin typeface="Calibri bold" panose="020F0702030404030204" pitchFamily="34" charset="0"/>
                    <a:cs typeface="Calibri bold" panose="020F0702030404030204" pitchFamily="34" charset="0"/>
                  </a:endParaRPr>
                </a:p>
              </p:txBody>
            </p:sp>
          </p:grpSp>
          <p:cxnSp>
            <p:nvCxnSpPr>
              <p:cNvPr id="155" name="Connecteur droit 154"/>
              <p:cNvCxnSpPr/>
              <p:nvPr/>
            </p:nvCxnSpPr>
            <p:spPr>
              <a:xfrm>
                <a:off x="5686629" y="1748144"/>
                <a:ext cx="1249" cy="3467804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8" name="Image 15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89" r="75694" b="18056"/>
            <a:stretch/>
          </p:blipFill>
          <p:spPr>
            <a:xfrm>
              <a:off x="2917016" y="2838296"/>
              <a:ext cx="225431" cy="292416"/>
            </a:xfrm>
            <a:prstGeom prst="rect">
              <a:avLst/>
            </a:prstGeom>
          </p:spPr>
        </p:pic>
        <p:pic>
          <p:nvPicPr>
            <p:cNvPr id="161" name="Image 16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89" r="75694" b="18056"/>
            <a:stretch/>
          </p:blipFill>
          <p:spPr>
            <a:xfrm>
              <a:off x="4606540" y="2838296"/>
              <a:ext cx="225431" cy="292416"/>
            </a:xfrm>
            <a:prstGeom prst="rect">
              <a:avLst/>
            </a:prstGeom>
          </p:spPr>
        </p:pic>
        <p:pic>
          <p:nvPicPr>
            <p:cNvPr id="162" name="Image 16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89" r="75694" b="18056"/>
            <a:stretch/>
          </p:blipFill>
          <p:spPr>
            <a:xfrm>
              <a:off x="6126696" y="2824629"/>
              <a:ext cx="225431" cy="292416"/>
            </a:xfrm>
            <a:prstGeom prst="rect">
              <a:avLst/>
            </a:prstGeom>
          </p:spPr>
        </p:pic>
        <p:pic>
          <p:nvPicPr>
            <p:cNvPr id="57" name="Image 5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89" r="75694" b="18056"/>
            <a:stretch/>
          </p:blipFill>
          <p:spPr>
            <a:xfrm>
              <a:off x="7732794" y="2838296"/>
              <a:ext cx="225431" cy="292416"/>
            </a:xfrm>
            <a:prstGeom prst="rect">
              <a:avLst/>
            </a:prstGeom>
          </p:spPr>
        </p:pic>
      </p:grpSp>
      <p:grpSp>
        <p:nvGrpSpPr>
          <p:cNvPr id="4" name="Groupe 3"/>
          <p:cNvGrpSpPr/>
          <p:nvPr/>
        </p:nvGrpSpPr>
        <p:grpSpPr>
          <a:xfrm>
            <a:off x="443913" y="2146017"/>
            <a:ext cx="2664888" cy="3719593"/>
            <a:chOff x="623799" y="2158070"/>
            <a:chExt cx="2664888" cy="3719593"/>
          </a:xfrm>
        </p:grpSpPr>
        <p:sp>
          <p:nvSpPr>
            <p:cNvPr id="170" name="Flèche en arc 169"/>
            <p:cNvSpPr/>
            <p:nvPr/>
          </p:nvSpPr>
          <p:spPr>
            <a:xfrm flipV="1">
              <a:off x="623799" y="2158070"/>
              <a:ext cx="2664888" cy="3719593"/>
            </a:xfrm>
            <a:prstGeom prst="circularArrow">
              <a:avLst>
                <a:gd name="adj1" fmla="val 4859"/>
                <a:gd name="adj2" fmla="val 1427087"/>
                <a:gd name="adj3" fmla="val 20088230"/>
                <a:gd name="adj4" fmla="val 10913197"/>
                <a:gd name="adj5" fmla="val 10146"/>
              </a:avLst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1403541" y="5391701"/>
              <a:ext cx="1028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Taux PAS</a:t>
              </a:r>
              <a:endParaRPr lang="fr-FR" dirty="0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1717586" y="1573351"/>
            <a:ext cx="4654192" cy="4864923"/>
            <a:chOff x="2003852" y="1585409"/>
            <a:chExt cx="4654192" cy="4864923"/>
          </a:xfrm>
        </p:grpSpPr>
        <p:sp>
          <p:nvSpPr>
            <p:cNvPr id="171" name="Flèche en arc 170"/>
            <p:cNvSpPr/>
            <p:nvPr/>
          </p:nvSpPr>
          <p:spPr>
            <a:xfrm flipV="1">
              <a:off x="2003852" y="1585409"/>
              <a:ext cx="4654192" cy="4864923"/>
            </a:xfrm>
            <a:prstGeom prst="circularArrow">
              <a:avLst>
                <a:gd name="adj1" fmla="val 3201"/>
                <a:gd name="adj2" fmla="val 1037352"/>
                <a:gd name="adj3" fmla="val 20490055"/>
                <a:gd name="adj4" fmla="val 10861344"/>
                <a:gd name="adj5" fmla="val 6666"/>
              </a:avLst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3768745" y="5910769"/>
              <a:ext cx="1028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Taux PAS</a:t>
              </a:r>
              <a:endParaRPr lang="fr-FR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4366607" y="1627886"/>
            <a:ext cx="4619305" cy="4864923"/>
            <a:chOff x="4363492" y="1608187"/>
            <a:chExt cx="4619305" cy="4864923"/>
          </a:xfrm>
        </p:grpSpPr>
        <p:sp>
          <p:nvSpPr>
            <p:cNvPr id="172" name="Flèche en arc 171"/>
            <p:cNvSpPr/>
            <p:nvPr/>
          </p:nvSpPr>
          <p:spPr>
            <a:xfrm flipV="1">
              <a:off x="4363492" y="1608187"/>
              <a:ext cx="4619305" cy="4864923"/>
            </a:xfrm>
            <a:prstGeom prst="circularArrow">
              <a:avLst>
                <a:gd name="adj1" fmla="val 3201"/>
                <a:gd name="adj2" fmla="val 1096192"/>
                <a:gd name="adj3" fmla="val 20490055"/>
                <a:gd name="adj4" fmla="val 10799999"/>
                <a:gd name="adj5" fmla="val 6666"/>
              </a:avLst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6224437" y="5943790"/>
              <a:ext cx="1028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Taux PAS</a:t>
              </a:r>
              <a:endParaRPr lang="fr-FR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8318437" y="1257486"/>
            <a:ext cx="3873563" cy="4558681"/>
            <a:chOff x="8290125" y="1298383"/>
            <a:chExt cx="3873563" cy="4434709"/>
          </a:xfrm>
        </p:grpSpPr>
        <p:grpSp>
          <p:nvGrpSpPr>
            <p:cNvPr id="7" name="Groupe 6"/>
            <p:cNvGrpSpPr/>
            <p:nvPr/>
          </p:nvGrpSpPr>
          <p:grpSpPr>
            <a:xfrm>
              <a:off x="8304529" y="1298383"/>
              <a:ext cx="3859159" cy="4434709"/>
              <a:chOff x="8455798" y="1306728"/>
              <a:chExt cx="3859159" cy="4434709"/>
            </a:xfrm>
          </p:grpSpPr>
          <p:grpSp>
            <p:nvGrpSpPr>
              <p:cNvPr id="180" name="Groupe 179"/>
              <p:cNvGrpSpPr/>
              <p:nvPr/>
            </p:nvGrpSpPr>
            <p:grpSpPr>
              <a:xfrm>
                <a:off x="8455798" y="1306728"/>
                <a:ext cx="3859159" cy="4434709"/>
                <a:chOff x="8455798" y="1292581"/>
                <a:chExt cx="3859159" cy="4467548"/>
              </a:xfrm>
            </p:grpSpPr>
            <p:grpSp>
              <p:nvGrpSpPr>
                <p:cNvPr id="177" name="Groupe 176"/>
                <p:cNvGrpSpPr/>
                <p:nvPr/>
              </p:nvGrpSpPr>
              <p:grpSpPr>
                <a:xfrm>
                  <a:off x="8455798" y="1292581"/>
                  <a:ext cx="3859159" cy="4237154"/>
                  <a:chOff x="8423407" y="1287447"/>
                  <a:chExt cx="3859159" cy="4237154"/>
                </a:xfrm>
              </p:grpSpPr>
              <p:sp>
                <p:nvSpPr>
                  <p:cNvPr id="148" name="Flèche droite 147"/>
                  <p:cNvSpPr/>
                  <p:nvPr/>
                </p:nvSpPr>
                <p:spPr>
                  <a:xfrm>
                    <a:off x="8423407" y="1516581"/>
                    <a:ext cx="3859159" cy="3348247"/>
                  </a:xfrm>
                  <a:prstGeom prst="rightArrow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54" name="ZoneTexte 153"/>
                  <p:cNvSpPr txBox="1"/>
                  <p:nvPr/>
                </p:nvSpPr>
                <p:spPr>
                  <a:xfrm>
                    <a:off x="9098025" y="2858222"/>
                    <a:ext cx="1183342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3600" dirty="0" smtClean="0">
                        <a:solidFill>
                          <a:schemeClr val="bg1"/>
                        </a:solidFill>
                        <a:latin typeface="Calibri bold" panose="020F0702030404030204" pitchFamily="34" charset="0"/>
                        <a:cs typeface="Calibri bold" panose="020F0702030404030204" pitchFamily="34" charset="0"/>
                      </a:rPr>
                      <a:t>2020</a:t>
                    </a:r>
                    <a:endParaRPr lang="fr-FR" sz="3600" dirty="0">
                      <a:solidFill>
                        <a:schemeClr val="bg1"/>
                      </a:solidFill>
                      <a:latin typeface="Calibri bold" panose="020F0702030404030204" pitchFamily="34" charset="0"/>
                      <a:cs typeface="Calibri bold" panose="020F0702030404030204" pitchFamily="34" charset="0"/>
                    </a:endParaRPr>
                  </a:p>
                </p:txBody>
              </p:sp>
              <p:cxnSp>
                <p:nvCxnSpPr>
                  <p:cNvPr id="166" name="Connecteur droit 165"/>
                  <p:cNvCxnSpPr/>
                  <p:nvPr/>
                </p:nvCxnSpPr>
                <p:spPr>
                  <a:xfrm flipH="1">
                    <a:off x="9639602" y="1287447"/>
                    <a:ext cx="10685" cy="4237154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9" name="Groupe 178"/>
                <p:cNvGrpSpPr/>
                <p:nvPr/>
              </p:nvGrpSpPr>
              <p:grpSpPr>
                <a:xfrm>
                  <a:off x="8854173" y="4021831"/>
                  <a:ext cx="1593693" cy="1738298"/>
                  <a:chOff x="8854173" y="4021831"/>
                  <a:chExt cx="1593693" cy="1738298"/>
                </a:xfrm>
              </p:grpSpPr>
              <p:grpSp>
                <p:nvGrpSpPr>
                  <p:cNvPr id="133" name="Groupe 132"/>
                  <p:cNvGrpSpPr/>
                  <p:nvPr/>
                </p:nvGrpSpPr>
                <p:grpSpPr>
                  <a:xfrm>
                    <a:off x="8986935" y="4021831"/>
                    <a:ext cx="1358430" cy="1194117"/>
                    <a:chOff x="8370502" y="3396421"/>
                    <a:chExt cx="1358430" cy="1194117"/>
                  </a:xfrm>
                  <a:noFill/>
                </p:grpSpPr>
                <p:sp>
                  <p:nvSpPr>
                    <p:cNvPr id="134" name="Flèche droite 133"/>
                    <p:cNvSpPr/>
                    <p:nvPr/>
                  </p:nvSpPr>
                  <p:spPr>
                    <a:xfrm rot="5400000">
                      <a:off x="7900533" y="3893292"/>
                      <a:ext cx="1148572" cy="208633"/>
                    </a:xfrm>
                    <a:prstGeom prst="rightArrow">
                      <a:avLst>
                        <a:gd name="adj1" fmla="val 50000"/>
                        <a:gd name="adj2" fmla="val 51428"/>
                      </a:avLst>
                    </a:prstGeom>
                    <a:grpFill/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35" name="Flèche droite 134"/>
                    <p:cNvSpPr/>
                    <p:nvPr/>
                  </p:nvSpPr>
                  <p:spPr>
                    <a:xfrm rot="5400000">
                      <a:off x="8278187" y="3893293"/>
                      <a:ext cx="1148572" cy="208633"/>
                    </a:xfrm>
                    <a:prstGeom prst="rightArrow">
                      <a:avLst>
                        <a:gd name="adj1" fmla="val 50000"/>
                        <a:gd name="adj2" fmla="val 51428"/>
                      </a:avLst>
                    </a:prstGeom>
                    <a:grpFill/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36" name="Flèche droite 135"/>
                    <p:cNvSpPr/>
                    <p:nvPr/>
                  </p:nvSpPr>
                  <p:spPr>
                    <a:xfrm rot="5400000">
                      <a:off x="8643484" y="3883508"/>
                      <a:ext cx="1194117" cy="219943"/>
                    </a:xfrm>
                    <a:prstGeom prst="rightArrow">
                      <a:avLst>
                        <a:gd name="adj1" fmla="val 50000"/>
                        <a:gd name="adj2" fmla="val 51428"/>
                      </a:avLst>
                    </a:prstGeom>
                    <a:grpFill/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37" name="Flèche droite 136"/>
                    <p:cNvSpPr/>
                    <p:nvPr/>
                  </p:nvSpPr>
                  <p:spPr>
                    <a:xfrm rot="5400000">
                      <a:off x="9046353" y="3907959"/>
                      <a:ext cx="1167214" cy="197944"/>
                    </a:xfrm>
                    <a:prstGeom prst="rightArrow">
                      <a:avLst>
                        <a:gd name="adj1" fmla="val 50000"/>
                        <a:gd name="adj2" fmla="val 51428"/>
                      </a:avLst>
                    </a:prstGeom>
                    <a:grpFill/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151" name="ZoneTexte 150"/>
                  <p:cNvSpPr txBox="1"/>
                  <p:nvPr/>
                </p:nvSpPr>
                <p:spPr>
                  <a:xfrm>
                    <a:off x="8854173" y="5325424"/>
                    <a:ext cx="731524" cy="408623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dirty="0" smtClean="0">
                        <a:solidFill>
                          <a:schemeClr val="bg1"/>
                        </a:solidFill>
                        <a:latin typeface="Calibri bold" panose="020F0702030404030204" pitchFamily="34" charset="0"/>
                        <a:cs typeface="Calibri bold" panose="020F0702030404030204" pitchFamily="34" charset="0"/>
                      </a:rPr>
                      <a:t>ACPT</a:t>
                    </a:r>
                    <a:endParaRPr lang="fr-FR" dirty="0">
                      <a:solidFill>
                        <a:schemeClr val="bg1"/>
                      </a:solidFill>
                      <a:latin typeface="Calibri bold" panose="020F0702030404030204" pitchFamily="34" charset="0"/>
                      <a:cs typeface="Calibri bold" panose="020F0702030404030204" pitchFamily="34" charset="0"/>
                    </a:endParaRPr>
                  </a:p>
                </p:txBody>
              </p:sp>
              <p:sp>
                <p:nvSpPr>
                  <p:cNvPr id="168" name="ZoneTexte 167"/>
                  <p:cNvSpPr txBox="1"/>
                  <p:nvPr/>
                </p:nvSpPr>
                <p:spPr>
                  <a:xfrm>
                    <a:off x="9716342" y="5351506"/>
                    <a:ext cx="731524" cy="408623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dirty="0" smtClean="0">
                        <a:solidFill>
                          <a:schemeClr val="bg1"/>
                        </a:solidFill>
                        <a:latin typeface="Calibri bold" panose="020F0702030404030204" pitchFamily="34" charset="0"/>
                        <a:cs typeface="Calibri bold" panose="020F0702030404030204" pitchFamily="34" charset="0"/>
                      </a:rPr>
                      <a:t>ACPT</a:t>
                    </a:r>
                    <a:endParaRPr lang="fr-FR" dirty="0">
                      <a:solidFill>
                        <a:schemeClr val="bg1"/>
                      </a:solidFill>
                      <a:latin typeface="Calibri bold" panose="020F0702030404030204" pitchFamily="34" charset="0"/>
                      <a:cs typeface="Calibri bold" panose="020F0702030404030204" pitchFamily="34" charset="0"/>
                    </a:endParaRPr>
                  </a:p>
                </p:txBody>
              </p:sp>
            </p:grpSp>
          </p:grpSp>
          <p:pic>
            <p:nvPicPr>
              <p:cNvPr id="64" name="Image 6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9" r="75694" b="18056"/>
              <a:stretch/>
            </p:blipFill>
            <p:spPr>
              <a:xfrm>
                <a:off x="8764069" y="3643080"/>
                <a:ext cx="225431" cy="292416"/>
              </a:xfrm>
              <a:prstGeom prst="rect">
                <a:avLst/>
              </a:prstGeom>
            </p:spPr>
          </p:pic>
          <p:pic>
            <p:nvPicPr>
              <p:cNvPr id="65" name="Image 6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9" r="75694" b="18056"/>
              <a:stretch/>
            </p:blipFill>
            <p:spPr>
              <a:xfrm>
                <a:off x="10159947" y="3682925"/>
                <a:ext cx="225431" cy="292416"/>
              </a:xfrm>
              <a:prstGeom prst="rect">
                <a:avLst/>
              </a:prstGeom>
            </p:spPr>
          </p:pic>
        </p:grpSp>
        <p:sp>
          <p:nvSpPr>
            <p:cNvPr id="67" name="ZoneTexte 66"/>
            <p:cNvSpPr txBox="1"/>
            <p:nvPr/>
          </p:nvSpPr>
          <p:spPr>
            <a:xfrm>
              <a:off x="8290125" y="3324606"/>
              <a:ext cx="1177193" cy="381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dirty="0" smtClean="0">
                  <a:solidFill>
                    <a:schemeClr val="bg1"/>
                  </a:solidFill>
                  <a:latin typeface="Calibri bold" panose="020F0702030404030204" pitchFamily="34" charset="0"/>
                  <a:cs typeface="Calibri bold" panose="020F0702030404030204" pitchFamily="34" charset="0"/>
                </a:rPr>
                <a:t>05/2020</a:t>
              </a:r>
              <a:endParaRPr lang="fr-FR" i="1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endParaRP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9704196" y="3341025"/>
              <a:ext cx="1177193" cy="381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dirty="0" smtClean="0">
                  <a:solidFill>
                    <a:schemeClr val="bg1"/>
                  </a:solidFill>
                  <a:latin typeface="Calibri bold" panose="020F0702030404030204" pitchFamily="34" charset="0"/>
                  <a:cs typeface="Calibri bold" panose="020F0702030404030204" pitchFamily="34" charset="0"/>
                </a:rPr>
                <a:t>09/2020</a:t>
              </a:r>
              <a:endParaRPr lang="fr-FR" i="1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481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1989594" y="1602557"/>
            <a:ext cx="8171329" cy="1543305"/>
          </a:xfrm>
          <a:prstGeom prst="roundRect">
            <a:avLst/>
          </a:prstGeom>
          <a:solidFill>
            <a:srgbClr val="224C33"/>
          </a:solidFill>
        </p:spPr>
        <p:txBody>
          <a:bodyPr>
            <a:normAutofit/>
          </a:bodyPr>
          <a:lstStyle/>
          <a:p>
            <a:r>
              <a:rPr lang="fr-FR" sz="4400" dirty="0" smtClean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II/ Le prélèvement à la source sur les revenus des indépendants</a:t>
            </a:r>
            <a:endParaRPr lang="fr-FR" sz="4400" dirty="0">
              <a:solidFill>
                <a:schemeClr val="bg1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8287" y="6293224"/>
            <a:ext cx="1130207" cy="448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65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9627" y="79425"/>
            <a:ext cx="7717742" cy="1325563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Revenus soumis à acompte contemporain</a:t>
            </a:r>
            <a:endParaRPr lang="fr-FR" sz="3200" dirty="0">
              <a:solidFill>
                <a:srgbClr val="224C33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61318" y="5406477"/>
            <a:ext cx="10447499" cy="5305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/>
              <a:t>PRÉLÈVEMENT CALCULÉ PAR L’ADMINISTRATION FISCALE</a:t>
            </a:r>
          </a:p>
        </p:txBody>
      </p:sp>
      <p:cxnSp>
        <p:nvCxnSpPr>
          <p:cNvPr id="55" name="Connecteur droit avec flèche 54"/>
          <p:cNvCxnSpPr/>
          <p:nvPr/>
        </p:nvCxnSpPr>
        <p:spPr>
          <a:xfrm>
            <a:off x="3360974" y="5151311"/>
            <a:ext cx="0" cy="255166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>
            <a:off x="7415865" y="5151311"/>
            <a:ext cx="0" cy="255166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e 68"/>
          <p:cNvGrpSpPr/>
          <p:nvPr/>
        </p:nvGrpSpPr>
        <p:grpSpPr>
          <a:xfrm>
            <a:off x="2284330" y="1329708"/>
            <a:ext cx="5714206" cy="3821603"/>
            <a:chOff x="654767" y="1349726"/>
            <a:chExt cx="5714206" cy="3821603"/>
          </a:xfrm>
        </p:grpSpPr>
        <p:cxnSp>
          <p:nvCxnSpPr>
            <p:cNvPr id="7" name="Connecteur droit avec flèche 6"/>
            <p:cNvCxnSpPr/>
            <p:nvPr/>
          </p:nvCxnSpPr>
          <p:spPr>
            <a:xfrm>
              <a:off x="2725819" y="4112750"/>
              <a:ext cx="0" cy="36000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>
              <a:off x="4125756" y="4112750"/>
              <a:ext cx="0" cy="36000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>
              <a:off x="5529366" y="4112750"/>
              <a:ext cx="0" cy="36000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2192120" y="3336841"/>
              <a:ext cx="1096806" cy="778213"/>
            </a:xfrm>
            <a:prstGeom prst="rect">
              <a:avLst/>
            </a:prstGeom>
            <a:solidFill>
              <a:srgbClr val="8CBF2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cap="all" dirty="0"/>
                <a:t>BIC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76596" y="3336841"/>
              <a:ext cx="1096806" cy="778213"/>
            </a:xfrm>
            <a:prstGeom prst="rect">
              <a:avLst/>
            </a:prstGeom>
            <a:solidFill>
              <a:srgbClr val="8CBF2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cap="all" dirty="0"/>
                <a:t>BNC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61072" y="3336841"/>
              <a:ext cx="1096806" cy="778213"/>
            </a:xfrm>
            <a:prstGeom prst="rect">
              <a:avLst/>
            </a:prstGeom>
            <a:solidFill>
              <a:srgbClr val="8CBF2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cap="all" dirty="0"/>
                <a:t>BA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88542" y="1349726"/>
              <a:ext cx="5069336" cy="7782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cap="all" dirty="0"/>
                <a:t>Revenus des indépendants</a:t>
              </a:r>
            </a:p>
            <a:p>
              <a:pPr algn="ctr"/>
              <a:r>
                <a:rPr lang="fr-FR" sz="1600" cap="all" dirty="0"/>
                <a:t>et assimilés</a:t>
              </a: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H="1">
              <a:off x="5504549" y="2117009"/>
              <a:ext cx="4926" cy="372767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>
              <a:off x="2740522" y="2117009"/>
              <a:ext cx="1" cy="360275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3111" y="2995787"/>
              <a:ext cx="563557" cy="486006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587" y="2995787"/>
              <a:ext cx="563557" cy="486006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638" y="2995790"/>
              <a:ext cx="563550" cy="486000"/>
            </a:xfrm>
            <a:prstGeom prst="rect">
              <a:avLst/>
            </a:prstGeom>
          </p:spPr>
        </p:pic>
        <p:sp>
          <p:nvSpPr>
            <p:cNvPr id="22" name="ZoneTexte 21"/>
            <p:cNvSpPr txBox="1"/>
            <p:nvPr/>
          </p:nvSpPr>
          <p:spPr>
            <a:xfrm>
              <a:off x="3360974" y="2566135"/>
              <a:ext cx="152805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>
                  <a:solidFill>
                    <a:schemeClr val="accent2"/>
                  </a:solidFill>
                </a:rPr>
                <a:t>PROFESSIONS LIBÉRALES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4640124" y="2650773"/>
              <a:ext cx="17288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>
                  <a:solidFill>
                    <a:schemeClr val="accent2"/>
                  </a:solidFill>
                </a:rPr>
                <a:t>AGRICULTEURS</a:t>
              </a:r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 flipH="1">
              <a:off x="4124997" y="2117009"/>
              <a:ext cx="1" cy="360275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6893" y="4531194"/>
              <a:ext cx="5187487" cy="640135"/>
            </a:xfrm>
            <a:prstGeom prst="rect">
              <a:avLst/>
            </a:prstGeom>
          </p:spPr>
        </p:pic>
        <p:sp>
          <p:nvSpPr>
            <p:cNvPr id="58" name="ZoneTexte 57"/>
            <p:cNvSpPr txBox="1"/>
            <p:nvPr/>
          </p:nvSpPr>
          <p:spPr>
            <a:xfrm>
              <a:off x="1976496" y="2650773"/>
              <a:ext cx="15280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chemeClr val="accent2"/>
                  </a:solidFill>
                </a:rPr>
                <a:t>Commerçants</a:t>
              </a:r>
              <a:endParaRPr lang="fr-FR" sz="1100" b="1" dirty="0">
                <a:solidFill>
                  <a:schemeClr val="accent2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70391" y="3334537"/>
              <a:ext cx="1096806" cy="778213"/>
            </a:xfrm>
            <a:prstGeom prst="rect">
              <a:avLst/>
            </a:prstGeom>
            <a:solidFill>
              <a:srgbClr val="8CBF2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cap="all" dirty="0" smtClean="0"/>
                <a:t>TS</a:t>
              </a:r>
              <a:endParaRPr lang="fr-FR" sz="1400" b="1" cap="all" dirty="0"/>
            </a:p>
          </p:txBody>
        </p:sp>
        <p:cxnSp>
          <p:nvCxnSpPr>
            <p:cNvPr id="65" name="Connecteur droit avec flèche 64"/>
            <p:cNvCxnSpPr/>
            <p:nvPr/>
          </p:nvCxnSpPr>
          <p:spPr>
            <a:xfrm>
              <a:off x="1418793" y="2117009"/>
              <a:ext cx="1" cy="360275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Imag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909" y="2995790"/>
              <a:ext cx="563550" cy="486000"/>
            </a:xfrm>
            <a:prstGeom prst="rect">
              <a:avLst/>
            </a:prstGeom>
          </p:spPr>
        </p:pic>
        <p:sp>
          <p:nvSpPr>
            <p:cNvPr id="67" name="ZoneTexte 66"/>
            <p:cNvSpPr txBox="1"/>
            <p:nvPr/>
          </p:nvSpPr>
          <p:spPr>
            <a:xfrm>
              <a:off x="654767" y="2650773"/>
              <a:ext cx="15280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chemeClr val="accent2"/>
                  </a:solidFill>
                </a:rPr>
                <a:t>Gérant majoritaire</a:t>
              </a:r>
              <a:endParaRPr lang="fr-FR" sz="11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68" name="Connecteur droit avec flèche 67"/>
            <p:cNvCxnSpPr/>
            <p:nvPr/>
          </p:nvCxnSpPr>
          <p:spPr>
            <a:xfrm>
              <a:off x="1422007" y="4112750"/>
              <a:ext cx="0" cy="36000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23D4-73BB-4F88-8147-ECA3429C35ED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07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3034370" y="3572852"/>
            <a:ext cx="4573435" cy="1786257"/>
            <a:chOff x="3034370" y="3572852"/>
            <a:chExt cx="4573435" cy="1786257"/>
          </a:xfrm>
        </p:grpSpPr>
        <p:grpSp>
          <p:nvGrpSpPr>
            <p:cNvPr id="138" name="Groupe 137"/>
            <p:cNvGrpSpPr/>
            <p:nvPr/>
          </p:nvGrpSpPr>
          <p:grpSpPr>
            <a:xfrm>
              <a:off x="6355980" y="3695733"/>
              <a:ext cx="1251825" cy="1156674"/>
              <a:chOff x="6304549" y="3423323"/>
              <a:chExt cx="1251825" cy="1156674"/>
            </a:xfrm>
            <a:solidFill>
              <a:schemeClr val="bg1"/>
            </a:solidFill>
          </p:grpSpPr>
          <p:sp>
            <p:nvSpPr>
              <p:cNvPr id="139" name="Flèche droite 138"/>
              <p:cNvSpPr/>
              <p:nvPr/>
            </p:nvSpPr>
            <p:spPr>
              <a:xfrm rot="5400000">
                <a:off x="6549472" y="3893292"/>
                <a:ext cx="1148572" cy="208633"/>
              </a:xfrm>
              <a:prstGeom prst="rightArrow">
                <a:avLst>
                  <a:gd name="adj1" fmla="val 50000"/>
                  <a:gd name="adj2" fmla="val 51428"/>
                </a:avLst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0" name="Flèche droite 139"/>
              <p:cNvSpPr/>
              <p:nvPr/>
            </p:nvSpPr>
            <p:spPr>
              <a:xfrm rot="5400000">
                <a:off x="6877772" y="3893292"/>
                <a:ext cx="1148572" cy="208633"/>
              </a:xfrm>
              <a:prstGeom prst="rightArrow">
                <a:avLst>
                  <a:gd name="adj1" fmla="val 50000"/>
                  <a:gd name="adj2" fmla="val 51428"/>
                </a:avLst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1" name="Flèche droite 140"/>
              <p:cNvSpPr/>
              <p:nvPr/>
            </p:nvSpPr>
            <p:spPr>
              <a:xfrm rot="5400000">
                <a:off x="5834580" y="3893292"/>
                <a:ext cx="1148572" cy="208633"/>
              </a:xfrm>
              <a:prstGeom prst="rightArrow">
                <a:avLst>
                  <a:gd name="adj1" fmla="val 50000"/>
                  <a:gd name="adj2" fmla="val 51428"/>
                </a:avLst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2" name="Flèche droite 141"/>
              <p:cNvSpPr/>
              <p:nvPr/>
            </p:nvSpPr>
            <p:spPr>
              <a:xfrm rot="5400000">
                <a:off x="6194199" y="3901394"/>
                <a:ext cx="1148572" cy="208633"/>
              </a:xfrm>
              <a:prstGeom prst="rightArrow">
                <a:avLst>
                  <a:gd name="adj1" fmla="val 50000"/>
                  <a:gd name="adj2" fmla="val 51428"/>
                </a:avLst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52" name="ZoneTexte 151"/>
            <p:cNvSpPr txBox="1"/>
            <p:nvPr/>
          </p:nvSpPr>
          <p:spPr>
            <a:xfrm>
              <a:off x="6355980" y="4950486"/>
              <a:ext cx="1251825" cy="40862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  <a:latin typeface="Calibri bold" panose="020F0702030404030204" pitchFamily="34" charset="0"/>
                  <a:cs typeface="Calibri bold" panose="020F0702030404030204" pitchFamily="34" charset="0"/>
                </a:rPr>
                <a:t>ACPT</a:t>
              </a:r>
              <a:endParaRPr lang="fr-FR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endParaRPr>
            </a:p>
          </p:txBody>
        </p:sp>
        <p:grpSp>
          <p:nvGrpSpPr>
            <p:cNvPr id="127" name="Groupe 126"/>
            <p:cNvGrpSpPr/>
            <p:nvPr/>
          </p:nvGrpSpPr>
          <p:grpSpPr>
            <a:xfrm>
              <a:off x="3225458" y="3572852"/>
              <a:ext cx="790472" cy="1148572"/>
              <a:chOff x="2679531" y="3174355"/>
              <a:chExt cx="790472" cy="1148572"/>
            </a:xfrm>
            <a:noFill/>
          </p:grpSpPr>
          <p:sp>
            <p:nvSpPr>
              <p:cNvPr id="128" name="Flèche droite 127"/>
              <p:cNvSpPr/>
              <p:nvPr/>
            </p:nvSpPr>
            <p:spPr>
              <a:xfrm rot="5400000">
                <a:off x="2209562" y="3644324"/>
                <a:ext cx="1148572" cy="208633"/>
              </a:xfrm>
              <a:prstGeom prst="rightArrow">
                <a:avLst>
                  <a:gd name="adj1" fmla="val 50000"/>
                  <a:gd name="adj2" fmla="val 51428"/>
                </a:avLst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9" name="Flèche droite 128"/>
              <p:cNvSpPr/>
              <p:nvPr/>
            </p:nvSpPr>
            <p:spPr>
              <a:xfrm rot="5400000">
                <a:off x="2499165" y="3644324"/>
                <a:ext cx="1148572" cy="208633"/>
              </a:xfrm>
              <a:prstGeom prst="rightArrow">
                <a:avLst>
                  <a:gd name="adj1" fmla="val 50000"/>
                  <a:gd name="adj2" fmla="val 51428"/>
                </a:avLst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0" name="Flèche droite 129"/>
              <p:cNvSpPr/>
              <p:nvPr/>
            </p:nvSpPr>
            <p:spPr>
              <a:xfrm rot="5400000">
                <a:off x="2791401" y="3644324"/>
                <a:ext cx="1148572" cy="208633"/>
              </a:xfrm>
              <a:prstGeom prst="rightArrow">
                <a:avLst>
                  <a:gd name="adj1" fmla="val 50000"/>
                  <a:gd name="adj2" fmla="val 51428"/>
                </a:avLst>
              </a:prstGeom>
              <a:grp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9" name="ZoneTexte 148"/>
            <p:cNvSpPr txBox="1"/>
            <p:nvPr/>
          </p:nvSpPr>
          <p:spPr>
            <a:xfrm>
              <a:off x="3034370" y="4842196"/>
              <a:ext cx="1153354" cy="40862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  <a:latin typeface="Calibri bold" panose="020F0702030404030204" pitchFamily="34" charset="0"/>
                  <a:cs typeface="Calibri bold" panose="020F0702030404030204" pitchFamily="34" charset="0"/>
                </a:rPr>
                <a:t>ACPT</a:t>
              </a:r>
              <a:endParaRPr lang="fr-FR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endParaRPr>
            </a:p>
          </p:txBody>
        </p:sp>
      </p:grpSp>
      <p:sp>
        <p:nvSpPr>
          <p:cNvPr id="39" name="ZoneTexte 38"/>
          <p:cNvSpPr txBox="1"/>
          <p:nvPr/>
        </p:nvSpPr>
        <p:spPr>
          <a:xfrm>
            <a:off x="289548" y="108475"/>
            <a:ext cx="6728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Le principe du Prélèvement à la source (PAS) </a:t>
            </a:r>
            <a:endParaRPr lang="fr-FR" sz="3200" dirty="0">
              <a:solidFill>
                <a:srgbClr val="224C33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13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900148" y="6686550"/>
            <a:ext cx="2743200" cy="365125"/>
          </a:xfrm>
        </p:spPr>
        <p:txBody>
          <a:bodyPr/>
          <a:lstStyle/>
          <a:p>
            <a:pPr>
              <a:defRPr/>
            </a:pPr>
            <a:fld id="{7FEC24DE-E1A0-4AE9-8378-53E2210E8847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sp>
        <p:nvSpPr>
          <p:cNvPr id="89" name="ZoneTexte 88"/>
          <p:cNvSpPr txBox="1"/>
          <p:nvPr/>
        </p:nvSpPr>
        <p:spPr>
          <a:xfrm>
            <a:off x="908954" y="889614"/>
            <a:ext cx="9194800" cy="349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pSp>
        <p:nvGrpSpPr>
          <p:cNvPr id="176" name="Groupe 175"/>
          <p:cNvGrpSpPr/>
          <p:nvPr/>
        </p:nvGrpSpPr>
        <p:grpSpPr>
          <a:xfrm>
            <a:off x="108881" y="2361504"/>
            <a:ext cx="2667144" cy="1698844"/>
            <a:chOff x="289548" y="2367851"/>
            <a:chExt cx="2667144" cy="1698845"/>
          </a:xfrm>
        </p:grpSpPr>
        <p:grpSp>
          <p:nvGrpSpPr>
            <p:cNvPr id="143" name="Groupe 142"/>
            <p:cNvGrpSpPr/>
            <p:nvPr/>
          </p:nvGrpSpPr>
          <p:grpSpPr>
            <a:xfrm>
              <a:off x="289548" y="2367851"/>
              <a:ext cx="2667144" cy="1680883"/>
              <a:chOff x="0" y="2037651"/>
              <a:chExt cx="2667144" cy="1680883"/>
            </a:xfrm>
          </p:grpSpPr>
          <p:sp>
            <p:nvSpPr>
              <p:cNvPr id="144" name="Rectangle 143"/>
              <p:cNvSpPr/>
              <p:nvPr/>
            </p:nvSpPr>
            <p:spPr>
              <a:xfrm>
                <a:off x="0" y="2037651"/>
                <a:ext cx="1333572" cy="1680883"/>
              </a:xfrm>
              <a:prstGeom prst="rect">
                <a:avLst/>
              </a:prstGeom>
              <a:solidFill>
                <a:srgbClr val="8CBF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1333572" y="2037651"/>
                <a:ext cx="1333572" cy="1680883"/>
              </a:xfrm>
              <a:prstGeom prst="rect">
                <a:avLst/>
              </a:prstGeom>
              <a:solidFill>
                <a:srgbClr val="8CBF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6" name="ZoneTexte 145"/>
              <p:cNvSpPr txBox="1"/>
              <p:nvPr/>
            </p:nvSpPr>
            <p:spPr>
              <a:xfrm>
                <a:off x="71484" y="2528023"/>
                <a:ext cx="11833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dirty="0" smtClean="0">
                    <a:solidFill>
                      <a:schemeClr val="bg1"/>
                    </a:solidFill>
                    <a:latin typeface="Calibri bold" panose="020F0702030404030204" pitchFamily="34" charset="0"/>
                    <a:cs typeface="Calibri bold" panose="020F0702030404030204" pitchFamily="34" charset="0"/>
                  </a:rPr>
                  <a:t>2017</a:t>
                </a:r>
                <a:endParaRPr lang="fr-FR" sz="3600" dirty="0">
                  <a:solidFill>
                    <a:schemeClr val="bg1"/>
                  </a:solidFill>
                  <a:latin typeface="Calibri bold" panose="020F0702030404030204" pitchFamily="34" charset="0"/>
                  <a:cs typeface="Calibri bold" panose="020F0702030404030204" pitchFamily="34" charset="0"/>
                </a:endParaRPr>
              </a:p>
            </p:txBody>
          </p:sp>
          <p:sp>
            <p:nvSpPr>
              <p:cNvPr id="147" name="ZoneTexte 146"/>
              <p:cNvSpPr txBox="1"/>
              <p:nvPr/>
            </p:nvSpPr>
            <p:spPr>
              <a:xfrm>
                <a:off x="1402492" y="2528023"/>
                <a:ext cx="11833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dirty="0" smtClean="0">
                    <a:solidFill>
                      <a:schemeClr val="bg1"/>
                    </a:solidFill>
                    <a:latin typeface="Calibri bold" panose="020F0702030404030204" pitchFamily="34" charset="0"/>
                    <a:cs typeface="Calibri bold" panose="020F0702030404030204" pitchFamily="34" charset="0"/>
                  </a:rPr>
                  <a:t>2018</a:t>
                </a:r>
                <a:endParaRPr lang="fr-FR" sz="3600" dirty="0">
                  <a:solidFill>
                    <a:schemeClr val="bg1"/>
                  </a:solidFill>
                  <a:latin typeface="Calibri bold" panose="020F0702030404030204" pitchFamily="34" charset="0"/>
                  <a:cs typeface="Calibri bold" panose="020F0702030404030204" pitchFamily="34" charset="0"/>
                </a:endParaRPr>
              </a:p>
            </p:txBody>
          </p:sp>
        </p:grpSp>
        <p:cxnSp>
          <p:nvCxnSpPr>
            <p:cNvPr id="150" name="Connecteur droit 149"/>
            <p:cNvCxnSpPr/>
            <p:nvPr/>
          </p:nvCxnSpPr>
          <p:spPr>
            <a:xfrm>
              <a:off x="1623120" y="2385813"/>
              <a:ext cx="0" cy="16808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ZoneTexte 162"/>
          <p:cNvSpPr txBox="1"/>
          <p:nvPr/>
        </p:nvSpPr>
        <p:spPr>
          <a:xfrm>
            <a:off x="5116986" y="933993"/>
            <a:ext cx="1196175" cy="646986"/>
          </a:xfrm>
          <a:prstGeom prst="flowChartAlternateProcess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CIMR</a:t>
            </a:r>
            <a:endParaRPr lang="fr-FR" sz="3200" dirty="0"/>
          </a:p>
        </p:txBody>
      </p:sp>
      <p:sp>
        <p:nvSpPr>
          <p:cNvPr id="55" name="ZoneTexte 54"/>
          <p:cNvSpPr txBox="1"/>
          <p:nvPr/>
        </p:nvSpPr>
        <p:spPr>
          <a:xfrm>
            <a:off x="8604217" y="3323063"/>
            <a:ext cx="1177193" cy="381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05/2020</a:t>
            </a:r>
            <a:endParaRPr lang="fr-FR" i="1" dirty="0">
              <a:solidFill>
                <a:schemeClr val="bg1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9744560" y="3324864"/>
            <a:ext cx="1177193" cy="381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09/2020</a:t>
            </a:r>
            <a:endParaRPr lang="fr-FR" i="1" dirty="0">
              <a:solidFill>
                <a:schemeClr val="bg1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2757600" y="1741797"/>
            <a:ext cx="5759584" cy="3467804"/>
            <a:chOff x="2671684" y="949561"/>
            <a:chExt cx="5759584" cy="3467804"/>
          </a:xfrm>
        </p:grpSpPr>
        <p:grpSp>
          <p:nvGrpSpPr>
            <p:cNvPr id="178" name="Groupe 177"/>
            <p:cNvGrpSpPr/>
            <p:nvPr/>
          </p:nvGrpSpPr>
          <p:grpSpPr>
            <a:xfrm>
              <a:off x="2671684" y="949561"/>
              <a:ext cx="5759584" cy="3467804"/>
              <a:chOff x="2933795" y="1748144"/>
              <a:chExt cx="5759584" cy="3467804"/>
            </a:xfrm>
          </p:grpSpPr>
          <p:grpSp>
            <p:nvGrpSpPr>
              <p:cNvPr id="173" name="Groupe 172"/>
              <p:cNvGrpSpPr/>
              <p:nvPr/>
            </p:nvGrpSpPr>
            <p:grpSpPr>
              <a:xfrm>
                <a:off x="2933795" y="2367851"/>
                <a:ext cx="5759584" cy="1680882"/>
                <a:chOff x="2933795" y="2367851"/>
                <a:chExt cx="5759584" cy="1680882"/>
              </a:xfrm>
            </p:grpSpPr>
            <p:sp>
              <p:nvSpPr>
                <p:cNvPr id="153" name="Rectangle 152"/>
                <p:cNvSpPr/>
                <p:nvPr/>
              </p:nvSpPr>
              <p:spPr>
                <a:xfrm>
                  <a:off x="2958835" y="2367851"/>
                  <a:ext cx="5570257" cy="16808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6" name="ZoneTexte 155"/>
                <p:cNvSpPr txBox="1"/>
                <p:nvPr/>
              </p:nvSpPr>
              <p:spPr>
                <a:xfrm>
                  <a:off x="5152292" y="2885125"/>
                  <a:ext cx="118334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600" dirty="0" smtClean="0">
                      <a:solidFill>
                        <a:schemeClr val="bg1"/>
                      </a:solidFill>
                      <a:latin typeface="Calibri bold" panose="020F0702030404030204" pitchFamily="34" charset="0"/>
                      <a:cs typeface="Calibri bold" panose="020F0702030404030204" pitchFamily="34" charset="0"/>
                    </a:rPr>
                    <a:t>2019</a:t>
                  </a:r>
                  <a:endParaRPr lang="fr-FR" sz="3600" dirty="0">
                    <a:solidFill>
                      <a:schemeClr val="bg1"/>
                    </a:solidFill>
                    <a:latin typeface="Calibri bold" panose="020F0702030404030204" pitchFamily="34" charset="0"/>
                    <a:cs typeface="Calibri bold" panose="020F0702030404030204" pitchFamily="34" charset="0"/>
                  </a:endParaRPr>
                </a:p>
              </p:txBody>
            </p:sp>
            <p:sp>
              <p:nvSpPr>
                <p:cNvPr id="157" name="ZoneTexte 156"/>
                <p:cNvSpPr txBox="1"/>
                <p:nvPr/>
              </p:nvSpPr>
              <p:spPr>
                <a:xfrm>
                  <a:off x="2933795" y="3357475"/>
                  <a:ext cx="1177193" cy="3816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i="1" dirty="0" smtClean="0">
                      <a:solidFill>
                        <a:schemeClr val="bg1"/>
                      </a:solidFill>
                      <a:latin typeface="Calibri bold" panose="020F0702030404030204" pitchFamily="34" charset="0"/>
                      <a:cs typeface="Calibri bold" panose="020F0702030404030204" pitchFamily="34" charset="0"/>
                    </a:rPr>
                    <a:t>01/2019</a:t>
                  </a:r>
                  <a:endParaRPr lang="fr-FR" i="1" dirty="0">
                    <a:solidFill>
                      <a:schemeClr val="bg1"/>
                    </a:solidFill>
                    <a:latin typeface="Calibri bold" panose="020F0702030404030204" pitchFamily="34" charset="0"/>
                    <a:cs typeface="Calibri bold" panose="020F0702030404030204" pitchFamily="34" charset="0"/>
                  </a:endParaRPr>
                </a:p>
              </p:txBody>
            </p:sp>
            <p:sp>
              <p:nvSpPr>
                <p:cNvPr id="159" name="ZoneTexte 158"/>
                <p:cNvSpPr txBox="1"/>
                <p:nvPr/>
              </p:nvSpPr>
              <p:spPr>
                <a:xfrm>
                  <a:off x="5919802" y="3328971"/>
                  <a:ext cx="1177193" cy="3816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i="1" dirty="0" smtClean="0">
                      <a:solidFill>
                        <a:schemeClr val="bg1"/>
                      </a:solidFill>
                      <a:latin typeface="Calibri bold" panose="020F0702030404030204" pitchFamily="34" charset="0"/>
                      <a:cs typeface="Calibri bold" panose="020F0702030404030204" pitchFamily="34" charset="0"/>
                    </a:rPr>
                    <a:t>09/2019</a:t>
                  </a:r>
                  <a:endParaRPr lang="fr-FR" i="1" dirty="0">
                    <a:solidFill>
                      <a:schemeClr val="bg1"/>
                    </a:solidFill>
                    <a:latin typeface="Calibri bold" panose="020F0702030404030204" pitchFamily="34" charset="0"/>
                    <a:cs typeface="Calibri bold" panose="020F0702030404030204" pitchFamily="34" charset="0"/>
                  </a:endParaRPr>
                </a:p>
              </p:txBody>
            </p:sp>
            <p:sp>
              <p:nvSpPr>
                <p:cNvPr id="160" name="ZoneTexte 159"/>
                <p:cNvSpPr txBox="1"/>
                <p:nvPr/>
              </p:nvSpPr>
              <p:spPr>
                <a:xfrm>
                  <a:off x="4369417" y="3328971"/>
                  <a:ext cx="1177193" cy="3816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i="1" dirty="0" smtClean="0">
                      <a:solidFill>
                        <a:schemeClr val="bg1"/>
                      </a:solidFill>
                      <a:latin typeface="Calibri bold" panose="020F0702030404030204" pitchFamily="34" charset="0"/>
                      <a:cs typeface="Calibri bold" panose="020F0702030404030204" pitchFamily="34" charset="0"/>
                    </a:rPr>
                    <a:t>05/2019</a:t>
                  </a:r>
                  <a:endParaRPr lang="fr-FR" i="1" dirty="0">
                    <a:solidFill>
                      <a:schemeClr val="bg1"/>
                    </a:solidFill>
                    <a:latin typeface="Calibri bold" panose="020F0702030404030204" pitchFamily="34" charset="0"/>
                    <a:cs typeface="Calibri bold" panose="020F0702030404030204" pitchFamily="34" charset="0"/>
                  </a:endParaRPr>
                </a:p>
              </p:txBody>
            </p:sp>
            <p:sp>
              <p:nvSpPr>
                <p:cNvPr id="165" name="ZoneTexte 164"/>
                <p:cNvSpPr txBox="1"/>
                <p:nvPr/>
              </p:nvSpPr>
              <p:spPr>
                <a:xfrm>
                  <a:off x="7516186" y="3336108"/>
                  <a:ext cx="1177193" cy="3816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i="1" dirty="0" smtClean="0">
                      <a:solidFill>
                        <a:schemeClr val="bg1"/>
                      </a:solidFill>
                      <a:latin typeface="Calibri bold" panose="020F0702030404030204" pitchFamily="34" charset="0"/>
                      <a:cs typeface="Calibri bold" panose="020F0702030404030204" pitchFamily="34" charset="0"/>
                    </a:rPr>
                    <a:t>12/2019</a:t>
                  </a:r>
                  <a:endParaRPr lang="fr-FR" i="1" dirty="0">
                    <a:solidFill>
                      <a:schemeClr val="bg1"/>
                    </a:solidFill>
                    <a:latin typeface="Calibri bold" panose="020F0702030404030204" pitchFamily="34" charset="0"/>
                    <a:cs typeface="Calibri bold" panose="020F0702030404030204" pitchFamily="34" charset="0"/>
                  </a:endParaRPr>
                </a:p>
              </p:txBody>
            </p:sp>
          </p:grpSp>
          <p:cxnSp>
            <p:nvCxnSpPr>
              <p:cNvPr id="155" name="Connecteur droit 154"/>
              <p:cNvCxnSpPr/>
              <p:nvPr/>
            </p:nvCxnSpPr>
            <p:spPr>
              <a:xfrm>
                <a:off x="5686629" y="1748144"/>
                <a:ext cx="1249" cy="3467804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8" name="Image 15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89" r="75694" b="18056"/>
            <a:stretch/>
          </p:blipFill>
          <p:spPr>
            <a:xfrm>
              <a:off x="2917016" y="2838296"/>
              <a:ext cx="225431" cy="292416"/>
            </a:xfrm>
            <a:prstGeom prst="rect">
              <a:avLst/>
            </a:prstGeom>
          </p:spPr>
        </p:pic>
        <p:pic>
          <p:nvPicPr>
            <p:cNvPr id="161" name="Image 16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89" r="75694" b="18056"/>
            <a:stretch/>
          </p:blipFill>
          <p:spPr>
            <a:xfrm>
              <a:off x="4606540" y="2838296"/>
              <a:ext cx="225431" cy="292416"/>
            </a:xfrm>
            <a:prstGeom prst="rect">
              <a:avLst/>
            </a:prstGeom>
          </p:spPr>
        </p:pic>
        <p:pic>
          <p:nvPicPr>
            <p:cNvPr id="162" name="Image 16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89" r="75694" b="18056"/>
            <a:stretch/>
          </p:blipFill>
          <p:spPr>
            <a:xfrm>
              <a:off x="6126696" y="2824629"/>
              <a:ext cx="225431" cy="292416"/>
            </a:xfrm>
            <a:prstGeom prst="rect">
              <a:avLst/>
            </a:prstGeom>
          </p:spPr>
        </p:pic>
        <p:pic>
          <p:nvPicPr>
            <p:cNvPr id="57" name="Image 5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89" r="75694" b="18056"/>
            <a:stretch/>
          </p:blipFill>
          <p:spPr>
            <a:xfrm>
              <a:off x="7732794" y="2838296"/>
              <a:ext cx="225431" cy="292416"/>
            </a:xfrm>
            <a:prstGeom prst="rect">
              <a:avLst/>
            </a:prstGeom>
          </p:spPr>
        </p:pic>
      </p:grpSp>
      <p:grpSp>
        <p:nvGrpSpPr>
          <p:cNvPr id="4" name="Groupe 3"/>
          <p:cNvGrpSpPr/>
          <p:nvPr/>
        </p:nvGrpSpPr>
        <p:grpSpPr>
          <a:xfrm>
            <a:off x="443913" y="2146017"/>
            <a:ext cx="2664888" cy="3719593"/>
            <a:chOff x="623799" y="2158070"/>
            <a:chExt cx="2664888" cy="3719593"/>
          </a:xfrm>
        </p:grpSpPr>
        <p:sp>
          <p:nvSpPr>
            <p:cNvPr id="170" name="Flèche en arc 169"/>
            <p:cNvSpPr/>
            <p:nvPr/>
          </p:nvSpPr>
          <p:spPr>
            <a:xfrm flipV="1">
              <a:off x="623799" y="2158070"/>
              <a:ext cx="2664888" cy="3719593"/>
            </a:xfrm>
            <a:prstGeom prst="circularArrow">
              <a:avLst>
                <a:gd name="adj1" fmla="val 4859"/>
                <a:gd name="adj2" fmla="val 1427087"/>
                <a:gd name="adj3" fmla="val 20088230"/>
                <a:gd name="adj4" fmla="val 10913197"/>
                <a:gd name="adj5" fmla="val 10146"/>
              </a:avLst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1403541" y="5391701"/>
              <a:ext cx="1028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Taux PAS</a:t>
              </a:r>
              <a:endParaRPr lang="fr-FR" dirty="0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1717586" y="1573351"/>
            <a:ext cx="4654192" cy="4864923"/>
            <a:chOff x="2003852" y="1585409"/>
            <a:chExt cx="4654192" cy="4864923"/>
          </a:xfrm>
        </p:grpSpPr>
        <p:sp>
          <p:nvSpPr>
            <p:cNvPr id="171" name="Flèche en arc 170"/>
            <p:cNvSpPr/>
            <p:nvPr/>
          </p:nvSpPr>
          <p:spPr>
            <a:xfrm flipV="1">
              <a:off x="2003852" y="1585409"/>
              <a:ext cx="4654192" cy="4864923"/>
            </a:xfrm>
            <a:prstGeom prst="circularArrow">
              <a:avLst>
                <a:gd name="adj1" fmla="val 3201"/>
                <a:gd name="adj2" fmla="val 1037352"/>
                <a:gd name="adj3" fmla="val 20490055"/>
                <a:gd name="adj4" fmla="val 10861344"/>
                <a:gd name="adj5" fmla="val 6666"/>
              </a:avLst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3768745" y="5910769"/>
              <a:ext cx="1028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Taux PAS</a:t>
              </a:r>
              <a:endParaRPr lang="fr-FR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4366607" y="1627886"/>
            <a:ext cx="4619305" cy="4864923"/>
            <a:chOff x="4363492" y="1608187"/>
            <a:chExt cx="4619305" cy="4864923"/>
          </a:xfrm>
        </p:grpSpPr>
        <p:sp>
          <p:nvSpPr>
            <p:cNvPr id="172" name="Flèche en arc 171"/>
            <p:cNvSpPr/>
            <p:nvPr/>
          </p:nvSpPr>
          <p:spPr>
            <a:xfrm flipV="1">
              <a:off x="4363492" y="1608187"/>
              <a:ext cx="4619305" cy="4864923"/>
            </a:xfrm>
            <a:prstGeom prst="circularArrow">
              <a:avLst>
                <a:gd name="adj1" fmla="val 3201"/>
                <a:gd name="adj2" fmla="val 1096192"/>
                <a:gd name="adj3" fmla="val 20490055"/>
                <a:gd name="adj4" fmla="val 10799999"/>
                <a:gd name="adj5" fmla="val 6666"/>
              </a:avLst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6224437" y="5943790"/>
              <a:ext cx="1028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Taux PAS</a:t>
              </a:r>
              <a:endParaRPr lang="fr-FR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8318437" y="1257486"/>
            <a:ext cx="3873563" cy="4558681"/>
            <a:chOff x="8290125" y="1298383"/>
            <a:chExt cx="3873563" cy="4434709"/>
          </a:xfrm>
        </p:grpSpPr>
        <p:grpSp>
          <p:nvGrpSpPr>
            <p:cNvPr id="7" name="Groupe 6"/>
            <p:cNvGrpSpPr/>
            <p:nvPr/>
          </p:nvGrpSpPr>
          <p:grpSpPr>
            <a:xfrm>
              <a:off x="8304529" y="1298383"/>
              <a:ext cx="3859159" cy="4434709"/>
              <a:chOff x="8455798" y="1306728"/>
              <a:chExt cx="3859159" cy="4434709"/>
            </a:xfrm>
          </p:grpSpPr>
          <p:grpSp>
            <p:nvGrpSpPr>
              <p:cNvPr id="180" name="Groupe 179"/>
              <p:cNvGrpSpPr/>
              <p:nvPr/>
            </p:nvGrpSpPr>
            <p:grpSpPr>
              <a:xfrm>
                <a:off x="8455798" y="1306728"/>
                <a:ext cx="3859159" cy="4434709"/>
                <a:chOff x="8455798" y="1292581"/>
                <a:chExt cx="3859159" cy="4467548"/>
              </a:xfrm>
            </p:grpSpPr>
            <p:grpSp>
              <p:nvGrpSpPr>
                <p:cNvPr id="177" name="Groupe 176"/>
                <p:cNvGrpSpPr/>
                <p:nvPr/>
              </p:nvGrpSpPr>
              <p:grpSpPr>
                <a:xfrm>
                  <a:off x="8455798" y="1292581"/>
                  <a:ext cx="3859159" cy="4237154"/>
                  <a:chOff x="8423407" y="1287447"/>
                  <a:chExt cx="3859159" cy="4237154"/>
                </a:xfrm>
              </p:grpSpPr>
              <p:sp>
                <p:nvSpPr>
                  <p:cNvPr id="148" name="Flèche droite 147"/>
                  <p:cNvSpPr/>
                  <p:nvPr/>
                </p:nvSpPr>
                <p:spPr>
                  <a:xfrm>
                    <a:off x="8423407" y="1516581"/>
                    <a:ext cx="3859159" cy="3348247"/>
                  </a:xfrm>
                  <a:prstGeom prst="rightArrow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54" name="ZoneTexte 153"/>
                  <p:cNvSpPr txBox="1"/>
                  <p:nvPr/>
                </p:nvSpPr>
                <p:spPr>
                  <a:xfrm>
                    <a:off x="9098025" y="2858222"/>
                    <a:ext cx="1183342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3600" dirty="0" smtClean="0">
                        <a:solidFill>
                          <a:schemeClr val="bg1"/>
                        </a:solidFill>
                        <a:latin typeface="Calibri bold" panose="020F0702030404030204" pitchFamily="34" charset="0"/>
                        <a:cs typeface="Calibri bold" panose="020F0702030404030204" pitchFamily="34" charset="0"/>
                      </a:rPr>
                      <a:t>2020</a:t>
                    </a:r>
                    <a:endParaRPr lang="fr-FR" sz="3600" dirty="0">
                      <a:solidFill>
                        <a:schemeClr val="bg1"/>
                      </a:solidFill>
                      <a:latin typeface="Calibri bold" panose="020F0702030404030204" pitchFamily="34" charset="0"/>
                      <a:cs typeface="Calibri bold" panose="020F0702030404030204" pitchFamily="34" charset="0"/>
                    </a:endParaRPr>
                  </a:p>
                </p:txBody>
              </p:sp>
              <p:cxnSp>
                <p:nvCxnSpPr>
                  <p:cNvPr id="166" name="Connecteur droit 165"/>
                  <p:cNvCxnSpPr/>
                  <p:nvPr/>
                </p:nvCxnSpPr>
                <p:spPr>
                  <a:xfrm flipH="1">
                    <a:off x="9639602" y="1287447"/>
                    <a:ext cx="10685" cy="4237154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9" name="Groupe 178"/>
                <p:cNvGrpSpPr/>
                <p:nvPr/>
              </p:nvGrpSpPr>
              <p:grpSpPr>
                <a:xfrm>
                  <a:off x="8854173" y="4021831"/>
                  <a:ext cx="1593693" cy="1738298"/>
                  <a:chOff x="8854173" y="4021831"/>
                  <a:chExt cx="1593693" cy="1738298"/>
                </a:xfrm>
              </p:grpSpPr>
              <p:grpSp>
                <p:nvGrpSpPr>
                  <p:cNvPr id="133" name="Groupe 132"/>
                  <p:cNvGrpSpPr/>
                  <p:nvPr/>
                </p:nvGrpSpPr>
                <p:grpSpPr>
                  <a:xfrm>
                    <a:off x="8986935" y="4021831"/>
                    <a:ext cx="1358430" cy="1194117"/>
                    <a:chOff x="8370502" y="3396421"/>
                    <a:chExt cx="1358430" cy="1194117"/>
                  </a:xfrm>
                  <a:noFill/>
                </p:grpSpPr>
                <p:sp>
                  <p:nvSpPr>
                    <p:cNvPr id="134" name="Flèche droite 133"/>
                    <p:cNvSpPr/>
                    <p:nvPr/>
                  </p:nvSpPr>
                  <p:spPr>
                    <a:xfrm rot="5400000">
                      <a:off x="7900533" y="3893292"/>
                      <a:ext cx="1148572" cy="208633"/>
                    </a:xfrm>
                    <a:prstGeom prst="rightArrow">
                      <a:avLst>
                        <a:gd name="adj1" fmla="val 50000"/>
                        <a:gd name="adj2" fmla="val 51428"/>
                      </a:avLst>
                    </a:prstGeom>
                    <a:grpFill/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35" name="Flèche droite 134"/>
                    <p:cNvSpPr/>
                    <p:nvPr/>
                  </p:nvSpPr>
                  <p:spPr>
                    <a:xfrm rot="5400000">
                      <a:off x="8278187" y="3893293"/>
                      <a:ext cx="1148572" cy="208633"/>
                    </a:xfrm>
                    <a:prstGeom prst="rightArrow">
                      <a:avLst>
                        <a:gd name="adj1" fmla="val 50000"/>
                        <a:gd name="adj2" fmla="val 51428"/>
                      </a:avLst>
                    </a:prstGeom>
                    <a:grpFill/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36" name="Flèche droite 135"/>
                    <p:cNvSpPr/>
                    <p:nvPr/>
                  </p:nvSpPr>
                  <p:spPr>
                    <a:xfrm rot="5400000">
                      <a:off x="8643484" y="3883508"/>
                      <a:ext cx="1194117" cy="219943"/>
                    </a:xfrm>
                    <a:prstGeom prst="rightArrow">
                      <a:avLst>
                        <a:gd name="adj1" fmla="val 50000"/>
                        <a:gd name="adj2" fmla="val 51428"/>
                      </a:avLst>
                    </a:prstGeom>
                    <a:grpFill/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37" name="Flèche droite 136"/>
                    <p:cNvSpPr/>
                    <p:nvPr/>
                  </p:nvSpPr>
                  <p:spPr>
                    <a:xfrm rot="5400000">
                      <a:off x="9046353" y="3907959"/>
                      <a:ext cx="1167214" cy="197944"/>
                    </a:xfrm>
                    <a:prstGeom prst="rightArrow">
                      <a:avLst>
                        <a:gd name="adj1" fmla="val 50000"/>
                        <a:gd name="adj2" fmla="val 51428"/>
                      </a:avLst>
                    </a:prstGeom>
                    <a:grpFill/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151" name="ZoneTexte 150"/>
                  <p:cNvSpPr txBox="1"/>
                  <p:nvPr/>
                </p:nvSpPr>
                <p:spPr>
                  <a:xfrm>
                    <a:off x="8854173" y="5325424"/>
                    <a:ext cx="731524" cy="408623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dirty="0" smtClean="0">
                        <a:solidFill>
                          <a:schemeClr val="bg1"/>
                        </a:solidFill>
                        <a:latin typeface="Calibri bold" panose="020F0702030404030204" pitchFamily="34" charset="0"/>
                        <a:cs typeface="Calibri bold" panose="020F0702030404030204" pitchFamily="34" charset="0"/>
                      </a:rPr>
                      <a:t>ACPT</a:t>
                    </a:r>
                    <a:endParaRPr lang="fr-FR" dirty="0">
                      <a:solidFill>
                        <a:schemeClr val="bg1"/>
                      </a:solidFill>
                      <a:latin typeface="Calibri bold" panose="020F0702030404030204" pitchFamily="34" charset="0"/>
                      <a:cs typeface="Calibri bold" panose="020F0702030404030204" pitchFamily="34" charset="0"/>
                    </a:endParaRPr>
                  </a:p>
                </p:txBody>
              </p:sp>
              <p:sp>
                <p:nvSpPr>
                  <p:cNvPr id="168" name="ZoneTexte 167"/>
                  <p:cNvSpPr txBox="1"/>
                  <p:nvPr/>
                </p:nvSpPr>
                <p:spPr>
                  <a:xfrm>
                    <a:off x="9716342" y="5351506"/>
                    <a:ext cx="731524" cy="408623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dirty="0" smtClean="0">
                        <a:solidFill>
                          <a:schemeClr val="bg1"/>
                        </a:solidFill>
                        <a:latin typeface="Calibri bold" panose="020F0702030404030204" pitchFamily="34" charset="0"/>
                        <a:cs typeface="Calibri bold" panose="020F0702030404030204" pitchFamily="34" charset="0"/>
                      </a:rPr>
                      <a:t>ACPT</a:t>
                    </a:r>
                    <a:endParaRPr lang="fr-FR" dirty="0">
                      <a:solidFill>
                        <a:schemeClr val="bg1"/>
                      </a:solidFill>
                      <a:latin typeface="Calibri bold" panose="020F0702030404030204" pitchFamily="34" charset="0"/>
                      <a:cs typeface="Calibri bold" panose="020F0702030404030204" pitchFamily="34" charset="0"/>
                    </a:endParaRPr>
                  </a:p>
                </p:txBody>
              </p:sp>
            </p:grpSp>
          </p:grpSp>
          <p:pic>
            <p:nvPicPr>
              <p:cNvPr id="64" name="Image 6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9" r="75694" b="18056"/>
              <a:stretch/>
            </p:blipFill>
            <p:spPr>
              <a:xfrm>
                <a:off x="8764069" y="3643080"/>
                <a:ext cx="225431" cy="292416"/>
              </a:xfrm>
              <a:prstGeom prst="rect">
                <a:avLst/>
              </a:prstGeom>
            </p:spPr>
          </p:pic>
          <p:pic>
            <p:nvPicPr>
              <p:cNvPr id="65" name="Image 6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9" r="75694" b="18056"/>
              <a:stretch/>
            </p:blipFill>
            <p:spPr>
              <a:xfrm>
                <a:off x="10159947" y="3682925"/>
                <a:ext cx="225431" cy="292416"/>
              </a:xfrm>
              <a:prstGeom prst="rect">
                <a:avLst/>
              </a:prstGeom>
            </p:spPr>
          </p:pic>
        </p:grpSp>
        <p:sp>
          <p:nvSpPr>
            <p:cNvPr id="67" name="ZoneTexte 66"/>
            <p:cNvSpPr txBox="1"/>
            <p:nvPr/>
          </p:nvSpPr>
          <p:spPr>
            <a:xfrm>
              <a:off x="8290125" y="3324606"/>
              <a:ext cx="1177193" cy="381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dirty="0" smtClean="0">
                  <a:solidFill>
                    <a:schemeClr val="bg1"/>
                  </a:solidFill>
                  <a:latin typeface="Calibri bold" panose="020F0702030404030204" pitchFamily="34" charset="0"/>
                  <a:cs typeface="Calibri bold" panose="020F0702030404030204" pitchFamily="34" charset="0"/>
                </a:rPr>
                <a:t>05/2020</a:t>
              </a:r>
              <a:endParaRPr lang="fr-FR" i="1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endParaRP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9704196" y="3341025"/>
              <a:ext cx="1177193" cy="381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dirty="0" smtClean="0">
                  <a:solidFill>
                    <a:schemeClr val="bg1"/>
                  </a:solidFill>
                  <a:latin typeface="Calibri bold" panose="020F0702030404030204" pitchFamily="34" charset="0"/>
                  <a:cs typeface="Calibri bold" panose="020F0702030404030204" pitchFamily="34" charset="0"/>
                </a:rPr>
                <a:t>09/2020</a:t>
              </a:r>
              <a:endParaRPr lang="fr-FR" i="1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356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8768" y="205129"/>
            <a:ext cx="7727137" cy="1325563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Revenus soumis à acompte contemporain</a:t>
            </a:r>
            <a:endParaRPr lang="fr-FR" sz="3200" dirty="0">
              <a:solidFill>
                <a:srgbClr val="224C33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1103261" y="1590803"/>
            <a:ext cx="9138168" cy="4845704"/>
            <a:chOff x="335359" y="1372877"/>
            <a:chExt cx="9138168" cy="4845704"/>
          </a:xfrm>
        </p:grpSpPr>
        <p:cxnSp>
          <p:nvCxnSpPr>
            <p:cNvPr id="14" name="Connecteur droit avec flèche 13"/>
            <p:cNvCxnSpPr/>
            <p:nvPr/>
          </p:nvCxnSpPr>
          <p:spPr>
            <a:xfrm>
              <a:off x="2407332" y="2132635"/>
              <a:ext cx="2" cy="324631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335359" y="1372877"/>
              <a:ext cx="4561279" cy="7782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cap="all" dirty="0" smtClean="0"/>
                <a:t>Gérants majoritaires</a:t>
              </a:r>
            </a:p>
            <a:p>
              <a:pPr algn="ctr"/>
              <a:r>
                <a:rPr lang="fr-FR" sz="2000" cap="all" dirty="0" smtClean="0"/>
                <a:t>Article 62 du CGI</a:t>
              </a:r>
              <a:endParaRPr lang="fr-FR" sz="2000" cap="all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47260" y="1375511"/>
              <a:ext cx="4248943" cy="7492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cap="all" dirty="0" smtClean="0"/>
                <a:t>INDEPENDANTS</a:t>
              </a:r>
              <a:endParaRPr lang="fr-FR" sz="2000" cap="all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52503" y="2414859"/>
              <a:ext cx="3753428" cy="1404002"/>
            </a:xfrm>
            <a:prstGeom prst="rect">
              <a:avLst/>
            </a:prstGeom>
            <a:solidFill>
              <a:srgbClr val="8CBF2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b="1" cap="all" smtClean="0"/>
                <a:t>rémunérations</a:t>
              </a:r>
              <a:endParaRPr lang="fr-FR" b="1" cap="all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b="1" cap="all" dirty="0" smtClean="0"/>
                <a:t>Pensions de retraite, d’invalidité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b="1" cap="all" dirty="0" smtClean="0"/>
                <a:t>Indemnités journalière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b="1" cap="all" dirty="0" smtClean="0"/>
                <a:t>Allocation chômage</a:t>
              </a:r>
              <a:endParaRPr lang="fr-FR" b="1" cap="all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35359" y="4095419"/>
              <a:ext cx="4561280" cy="21231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cap="all" dirty="0" smtClean="0"/>
                <a:t>Montant imposable à l’impôt sur le revenu 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cap="all" dirty="0" smtClean="0"/>
                <a:t>Après déduction des cotisations sociales, de la fraction de CSG déductible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cap="all" dirty="0" smtClean="0"/>
                <a:t>Avant la déduction pour frais professionnels</a:t>
              </a:r>
              <a:endParaRPr lang="fr-FR" cap="all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26347" y="2651936"/>
              <a:ext cx="970284" cy="890254"/>
            </a:xfrm>
            <a:prstGeom prst="rect">
              <a:avLst/>
            </a:prstGeom>
            <a:solidFill>
              <a:srgbClr val="8CBF2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cap="all" dirty="0" err="1" smtClean="0"/>
                <a:t>BIc</a:t>
              </a:r>
              <a:endParaRPr lang="fr-FR" sz="2000" b="1" cap="all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12246" y="2664959"/>
              <a:ext cx="970284" cy="890254"/>
            </a:xfrm>
            <a:prstGeom prst="rect">
              <a:avLst/>
            </a:prstGeom>
            <a:solidFill>
              <a:srgbClr val="8CBF2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cap="all" dirty="0" smtClean="0"/>
                <a:t>BNC</a:t>
              </a:r>
              <a:endParaRPr lang="fr-FR" sz="1400" b="1" cap="all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192433" y="2651936"/>
              <a:ext cx="970284" cy="890254"/>
            </a:xfrm>
            <a:prstGeom prst="rect">
              <a:avLst/>
            </a:prstGeom>
            <a:solidFill>
              <a:srgbClr val="8CBF2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cap="all" dirty="0" smtClean="0"/>
                <a:t>BA</a:t>
              </a:r>
              <a:endParaRPr lang="fr-FR" sz="1400" b="1" cap="all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47261" y="4095417"/>
              <a:ext cx="4426266" cy="21231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cap="all" dirty="0" smtClean="0"/>
                <a:t>MONTANT Déterminés selon 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cap="all" dirty="0" smtClean="0"/>
                <a:t>Un régime réel d’imposition, diminués des éventuels reports déficitaires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cap="all" dirty="0" smtClean="0"/>
                <a:t>Un régime forfaitaire (micro-entreprise ou micro BA)</a:t>
              </a:r>
              <a:endParaRPr lang="fr-FR" cap="all" dirty="0"/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>
              <a:off x="2407332" y="3820883"/>
              <a:ext cx="0" cy="274536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>
              <a:endCxn id="10" idx="0"/>
            </p:cNvCxnSpPr>
            <p:nvPr/>
          </p:nvCxnSpPr>
          <p:spPr>
            <a:xfrm>
              <a:off x="5804004" y="2124754"/>
              <a:ext cx="7485" cy="527182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>
              <a:off x="7297387" y="2131265"/>
              <a:ext cx="7485" cy="527182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/>
            <p:nvPr/>
          </p:nvCxnSpPr>
          <p:spPr>
            <a:xfrm>
              <a:off x="5796519" y="3535711"/>
              <a:ext cx="7485" cy="55970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 flipH="1">
              <a:off x="7304873" y="3547602"/>
              <a:ext cx="2250" cy="564052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>
              <a:off x="8724841" y="3498673"/>
              <a:ext cx="14970" cy="56809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23D4-73BB-4F88-8147-ECA3429C35ED}" type="slidenum">
              <a:rPr lang="fr-FR" smtClean="0"/>
              <a:pPr/>
              <a:t>23</a:t>
            </a:fld>
            <a:endParaRPr lang="fr-FR" dirty="0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9489000" y="2349191"/>
            <a:ext cx="7485" cy="52718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36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5EC42A8A-D191-4618-8627-2164BD23B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24752" cy="1325563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L</a:t>
            </a:r>
            <a:r>
              <a:rPr lang="fr-FR" sz="3600" dirty="0" smtClean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a </a:t>
            </a:r>
            <a:r>
              <a:rPr lang="fr-FR" sz="3600" dirty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demande de modulation du taux </a:t>
            </a:r>
            <a:r>
              <a:rPr lang="fr-FR" sz="3600" dirty="0" smtClean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en cours d’année</a:t>
            </a:r>
            <a:endParaRPr lang="fr-FR" sz="3600" dirty="0">
              <a:solidFill>
                <a:srgbClr val="224C33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EDF9D6CD-5462-41C7-88A0-B9939E492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12700">
              <a:buNone/>
            </a:pPr>
            <a:r>
              <a:rPr lang="fr-FR" sz="2800" dirty="0">
                <a:latin typeface="Calibri bold" panose="020F0702030404030204" pitchFamily="34" charset="0"/>
                <a:cs typeface="Calibri bold" panose="020F0702030404030204" pitchFamily="34" charset="0"/>
              </a:rPr>
              <a:t>Modification volontaire du </a:t>
            </a:r>
            <a:r>
              <a:rPr lang="fr-FR" sz="2800" dirty="0" smtClean="0">
                <a:latin typeface="Calibri bold" panose="020F0702030404030204" pitchFamily="34" charset="0"/>
                <a:cs typeface="Calibri bold" panose="020F0702030404030204" pitchFamily="34" charset="0"/>
              </a:rPr>
              <a:t>contribuable</a:t>
            </a:r>
          </a:p>
          <a:p>
            <a:pPr marL="0" lvl="1" indent="12700">
              <a:buNone/>
            </a:pPr>
            <a:endParaRPr lang="fr-FR" sz="280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lvl="2">
              <a:buClr>
                <a:srgbClr val="FF0000"/>
              </a:buClr>
              <a:buFont typeface="Copperplate Gothic Bold" panose="020E0705020206020404" pitchFamily="34" charset="0"/>
              <a:buChar char="&gt;"/>
            </a:pPr>
            <a:r>
              <a:rPr lang="fr-FR" sz="2400" dirty="0">
                <a:latin typeface="Calibri bold" panose="020F0702030404030204" pitchFamily="34" charset="0"/>
                <a:cs typeface="Calibri bold" panose="020F0702030404030204" pitchFamily="34" charset="0"/>
              </a:rPr>
              <a:t>Prise en compte des variations des revenus imposables</a:t>
            </a:r>
          </a:p>
          <a:p>
            <a:pPr marL="914400" lvl="2" indent="0">
              <a:buNone/>
            </a:pPr>
            <a:r>
              <a:rPr lang="fr-FR" dirty="0" smtClean="0"/>
              <a:t>-&gt; Demande </a:t>
            </a:r>
            <a:r>
              <a:rPr lang="fr-FR" dirty="0"/>
              <a:t>par voie électronique </a:t>
            </a:r>
          </a:p>
          <a:p>
            <a:pPr lvl="3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Modification à la hausse : sans condition</a:t>
            </a:r>
          </a:p>
          <a:p>
            <a:pPr lvl="3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Modification à la baisse </a:t>
            </a:r>
          </a:p>
          <a:p>
            <a:pPr lvl="4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 prélèvement inférieur de plus de 10 % et de 200 € au montant du prélèvement sans 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modulation</a:t>
            </a:r>
          </a:p>
          <a:p>
            <a:pPr lvl="4"/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>
              <a:buClr>
                <a:srgbClr val="FF0000"/>
              </a:buClr>
              <a:buFont typeface="Copperplate Gothic Bold" panose="020E0705020206020404" pitchFamily="34" charset="0"/>
              <a:buChar char="&gt;"/>
            </a:pPr>
            <a:r>
              <a:rPr lang="fr-FR" sz="2400" dirty="0">
                <a:latin typeface="Calibri bold" panose="020F0702030404030204" pitchFamily="34" charset="0"/>
                <a:cs typeface="Calibri bold" panose="020F0702030404030204" pitchFamily="34" charset="0"/>
              </a:rPr>
              <a:t>Nouveau taux de PAS pris en compte au plus tard le 3</a:t>
            </a:r>
            <a:r>
              <a:rPr lang="fr-FR" sz="2400" baseline="30000" dirty="0">
                <a:latin typeface="Calibri bold" panose="020F0702030404030204" pitchFamily="34" charset="0"/>
                <a:cs typeface="Calibri bold" panose="020F0702030404030204" pitchFamily="34" charset="0"/>
              </a:rPr>
              <a:t>ème</a:t>
            </a:r>
            <a:r>
              <a:rPr lang="fr-FR" sz="2400" dirty="0">
                <a:latin typeface="Calibri bold" panose="020F0702030404030204" pitchFamily="34" charset="0"/>
                <a:cs typeface="Calibri bold" panose="020F0702030404030204" pitchFamily="34" charset="0"/>
              </a:rPr>
              <a:t> mois suivant la demande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C24DE-E1A0-4AE9-8378-53E2210E8847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48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Calibri bold" panose="020F0702030404030204" pitchFamily="34" charset="0"/>
                <a:cs typeface="Calibri bold" panose="020F0702030404030204" pitchFamily="34" charset="0"/>
              </a:rPr>
              <a:t>Il s’agit :</a:t>
            </a:r>
          </a:p>
          <a:p>
            <a:pPr lvl="1">
              <a:lnSpc>
                <a:spcPct val="100000"/>
              </a:lnSpc>
            </a:pPr>
            <a:r>
              <a:rPr lang="fr-FR" sz="2800" dirty="0"/>
              <a:t>Des revenus supérieurs </a:t>
            </a:r>
            <a:r>
              <a:rPr lang="fr-FR" sz="2800" b="1" dirty="0"/>
              <a:t>au plus élevé des résultats courants réalisés au cours des 3 années précédentes</a:t>
            </a:r>
            <a:r>
              <a:rPr lang="fr-FR" sz="2800" dirty="0"/>
              <a:t> (2015, 2016, 2017) et l’année suivante (2019</a:t>
            </a:r>
            <a:r>
              <a:rPr lang="fr-FR" sz="2800" dirty="0" smtClean="0"/>
              <a:t>)</a:t>
            </a:r>
          </a:p>
          <a:p>
            <a:pPr lvl="2">
              <a:lnSpc>
                <a:spcPct val="100000"/>
              </a:lnSpc>
            </a:pPr>
            <a:r>
              <a:rPr lang="fr-FR" sz="2400" dirty="0"/>
              <a:t>Création d’entreprise en 2018 : le revenu courant 2018 est considéré comme non </a:t>
            </a:r>
            <a:r>
              <a:rPr lang="fr-FR" sz="2400" dirty="0" smtClean="0"/>
              <a:t>exceptionnel</a:t>
            </a:r>
          </a:p>
          <a:p>
            <a:pPr lvl="3">
              <a:lnSpc>
                <a:spcPct val="100000"/>
              </a:lnSpc>
            </a:pPr>
            <a:r>
              <a:rPr lang="fr-FR" sz="2400" dirty="0"/>
              <a:t>Eventuellement correction en 2019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35361" y="188667"/>
            <a:ext cx="8158190" cy="1325563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CIMR et Revenu exceptionnel BIC, BNC, BA</a:t>
            </a:r>
            <a:endParaRPr lang="fr-FR" sz="3200" dirty="0">
              <a:solidFill>
                <a:srgbClr val="224C33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23D4-73BB-4F88-8147-ECA3429C35ED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426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35361" y="188667"/>
            <a:ext cx="8158190" cy="1325563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CIMR et Revenu exceptionnel BIC, BNC, BA</a:t>
            </a:r>
            <a:endParaRPr lang="fr-FR" sz="3200" dirty="0">
              <a:solidFill>
                <a:srgbClr val="224C33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23D4-73BB-4F88-8147-ECA3429C35ED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47637" y="2988297"/>
            <a:ext cx="971985" cy="23076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2015</a:t>
            </a:r>
          </a:p>
          <a:p>
            <a:pPr algn="ctr"/>
            <a:r>
              <a:rPr lang="fr-FR" dirty="0" smtClean="0"/>
              <a:t>80 000€</a:t>
            </a:r>
          </a:p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875934" y="2599903"/>
            <a:ext cx="972518" cy="26960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2016 </a:t>
            </a:r>
          </a:p>
          <a:p>
            <a:pPr algn="ctr"/>
            <a:r>
              <a:rPr lang="fr-FR" dirty="0" smtClean="0"/>
              <a:t>90 000€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054944" y="3591612"/>
            <a:ext cx="967145" cy="170435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2017</a:t>
            </a:r>
          </a:p>
          <a:p>
            <a:pPr algn="ctr"/>
            <a:r>
              <a:rPr lang="fr-FR" dirty="0" smtClean="0"/>
              <a:t>70 000€</a:t>
            </a:r>
            <a:endParaRPr lang="fr-FR" dirty="0"/>
          </a:p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294491" y="2053148"/>
            <a:ext cx="1050507" cy="3242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2018</a:t>
            </a:r>
          </a:p>
          <a:p>
            <a:pPr algn="ctr"/>
            <a:r>
              <a:rPr lang="fr-FR" dirty="0" smtClean="0"/>
              <a:t>100 000€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5486401" y="2960016"/>
            <a:ext cx="1725105" cy="6315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CIMR 2018</a:t>
            </a:r>
          </a:p>
          <a:p>
            <a:pPr algn="ctr"/>
            <a:r>
              <a:rPr lang="fr-FR" dirty="0" smtClean="0"/>
              <a:t>BASE 90 000€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7692273" y="1583703"/>
            <a:ext cx="1159496" cy="38866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2019</a:t>
            </a:r>
          </a:p>
          <a:p>
            <a:pPr algn="ctr"/>
            <a:r>
              <a:rPr lang="fr-FR" dirty="0" smtClean="0"/>
              <a:t>110 000€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9332536" y="2053148"/>
            <a:ext cx="2243579" cy="822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2019</a:t>
            </a:r>
          </a:p>
          <a:p>
            <a:pPr algn="ctr"/>
            <a:r>
              <a:rPr lang="fr-FR" dirty="0" smtClean="0"/>
              <a:t>Complément CIMR</a:t>
            </a:r>
          </a:p>
          <a:p>
            <a:pPr algn="ctr"/>
            <a:r>
              <a:rPr lang="fr-FR" dirty="0" smtClean="0"/>
              <a:t>10 000€</a:t>
            </a:r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1875934" y="2599903"/>
            <a:ext cx="3469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4294491" y="2053148"/>
            <a:ext cx="45572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3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1848192" y="1932495"/>
            <a:ext cx="8171329" cy="1581013"/>
          </a:xfrm>
          <a:prstGeom prst="roundRect">
            <a:avLst/>
          </a:prstGeom>
          <a:solidFill>
            <a:srgbClr val="224C33"/>
          </a:solidFill>
        </p:spPr>
        <p:txBody>
          <a:bodyPr>
            <a:normAutofit/>
          </a:bodyPr>
          <a:lstStyle/>
          <a:p>
            <a:r>
              <a:rPr lang="fr-FR" sz="4400" dirty="0" smtClean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III/ Le prélèvement à la source sur les revenus fonciers</a:t>
            </a:r>
            <a:endParaRPr lang="fr-FR" sz="4400" dirty="0">
              <a:solidFill>
                <a:schemeClr val="bg1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8287" y="6293224"/>
            <a:ext cx="1130207" cy="448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14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9627" y="79425"/>
            <a:ext cx="7717742" cy="1325563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Revenus soumis à acomptes contemporains</a:t>
            </a:r>
            <a:endParaRPr lang="fr-FR" sz="3200" dirty="0">
              <a:solidFill>
                <a:srgbClr val="224C33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61318" y="5406477"/>
            <a:ext cx="10447499" cy="5305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/>
              <a:t>PRÉLÈVEMENT CALCULÉ PAR L’ADMINISTRATION FISCALE</a:t>
            </a:r>
          </a:p>
        </p:txBody>
      </p:sp>
      <p:cxnSp>
        <p:nvCxnSpPr>
          <p:cNvPr id="55" name="Connecteur droit avec flèche 54"/>
          <p:cNvCxnSpPr/>
          <p:nvPr/>
        </p:nvCxnSpPr>
        <p:spPr>
          <a:xfrm>
            <a:off x="3360974" y="5151311"/>
            <a:ext cx="0" cy="255166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>
            <a:off x="7415865" y="5151311"/>
            <a:ext cx="0" cy="255166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e 68"/>
          <p:cNvGrpSpPr/>
          <p:nvPr/>
        </p:nvGrpSpPr>
        <p:grpSpPr>
          <a:xfrm>
            <a:off x="1858931" y="1451401"/>
            <a:ext cx="7339294" cy="3699910"/>
            <a:chOff x="870391" y="1471419"/>
            <a:chExt cx="7339294" cy="3699910"/>
          </a:xfrm>
        </p:grpSpPr>
        <p:cxnSp>
          <p:nvCxnSpPr>
            <p:cNvPr id="10" name="Connecteur droit avec flèche 9"/>
            <p:cNvCxnSpPr/>
            <p:nvPr/>
          </p:nvCxnSpPr>
          <p:spPr>
            <a:xfrm>
              <a:off x="4182471" y="4234443"/>
              <a:ext cx="0" cy="36000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3218541" y="1471419"/>
              <a:ext cx="1927869" cy="7782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cap="all" dirty="0"/>
                <a:t>Revenus fonciers</a:t>
              </a:r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 flipH="1">
              <a:off x="4182473" y="2238702"/>
              <a:ext cx="3" cy="413874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3634073" y="3458534"/>
              <a:ext cx="1096806" cy="778213"/>
            </a:xfrm>
            <a:prstGeom prst="rect">
              <a:avLst/>
            </a:prstGeom>
            <a:solidFill>
              <a:srgbClr val="8CBF2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cap="all" dirty="0"/>
                <a:t>RF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3318048" y="2772466"/>
              <a:ext cx="17288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>
                  <a:solidFill>
                    <a:schemeClr val="accent2"/>
                  </a:solidFill>
                </a:rPr>
                <a:t>BAILLEURS</a:t>
              </a:r>
            </a:p>
          </p:txBody>
        </p:sp>
        <p:pic>
          <p:nvPicPr>
            <p:cNvPr id="27" name="Picture 2" descr="C:\Users\ccragbe\Box Sync\Travaux équipe\Tableaux_Biens_Eligibles\Documents de travail\Picto_mais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0591" y="3117483"/>
              <a:ext cx="563550" cy="4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0391" y="4531194"/>
              <a:ext cx="7339294" cy="640135"/>
            </a:xfrm>
            <a:prstGeom prst="rect">
              <a:avLst/>
            </a:prstGeom>
          </p:spPr>
        </p:pic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23D4-73BB-4F88-8147-ECA3429C35ED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75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5EC42A8A-D191-4618-8627-2164BD23B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24752" cy="1325563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La détermination de revenu foncier imposable</a:t>
            </a:r>
            <a:endParaRPr lang="fr-FR" sz="3600" dirty="0">
              <a:solidFill>
                <a:srgbClr val="224C33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EDF9D6CD-5462-41C7-88A0-B9939E492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1" indent="12700">
              <a:buNone/>
            </a:pPr>
            <a:r>
              <a:rPr lang="fr-FR" sz="2800" dirty="0">
                <a:latin typeface="Calibri bold" panose="020F0702030404030204" pitchFamily="34" charset="0"/>
                <a:cs typeface="Calibri bold" panose="020F0702030404030204" pitchFamily="34" charset="0"/>
              </a:rPr>
              <a:t>Le revenu foncier au régime micro foncier </a:t>
            </a:r>
          </a:p>
          <a:p>
            <a:pPr marL="0" lvl="1" indent="12700">
              <a:buNone/>
            </a:pPr>
            <a:endParaRPr lang="fr-FR" sz="280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lvl="2">
              <a:buClr>
                <a:srgbClr val="FF0000"/>
              </a:buClr>
              <a:buFont typeface="Copperplate Gothic Bold" panose="020E0705020206020404" pitchFamily="34" charset="0"/>
              <a:buChar char="&gt;"/>
            </a:pPr>
            <a:r>
              <a:rPr lang="fr-FR" sz="2900" dirty="0">
                <a:latin typeface="Calibri bold" panose="020F0702030404030204" pitchFamily="34" charset="0"/>
                <a:cs typeface="Calibri bold" panose="020F0702030404030204" pitchFamily="34" charset="0"/>
              </a:rPr>
              <a:t>La base de l’acompte </a:t>
            </a:r>
          </a:p>
          <a:p>
            <a:pPr marL="914400" lvl="2" indent="0">
              <a:buNone/>
            </a:pPr>
            <a:r>
              <a:rPr lang="fr-FR" dirty="0"/>
              <a:t>-&gt; (Revenu brut déclaré  - abattement de 30 % - déficits antérieurs)/12 </a:t>
            </a:r>
          </a:p>
          <a:p>
            <a:pPr marL="914400" lvl="2" indent="0">
              <a:buNone/>
            </a:pPr>
            <a:endParaRPr lang="fr-FR" dirty="0"/>
          </a:p>
          <a:p>
            <a:pPr marL="0" lvl="1" indent="12700">
              <a:buNone/>
            </a:pPr>
            <a:r>
              <a:rPr lang="fr-FR" sz="2800" dirty="0" smtClean="0">
                <a:latin typeface="Calibri bold" panose="020F0702030404030204" pitchFamily="34" charset="0"/>
                <a:cs typeface="Calibri bold" panose="020F0702030404030204" pitchFamily="34" charset="0"/>
              </a:rPr>
              <a:t>Le </a:t>
            </a:r>
            <a:r>
              <a:rPr lang="fr-FR" sz="2800" dirty="0">
                <a:latin typeface="Calibri bold" panose="020F0702030404030204" pitchFamily="34" charset="0"/>
                <a:cs typeface="Calibri bold" panose="020F0702030404030204" pitchFamily="34" charset="0"/>
              </a:rPr>
              <a:t>revenu déficitaire </a:t>
            </a:r>
          </a:p>
          <a:p>
            <a:pPr marL="0" lvl="1" indent="12700">
              <a:buNone/>
            </a:pPr>
            <a:endParaRPr lang="fr-FR" sz="280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lvl="2">
              <a:buClr>
                <a:srgbClr val="FF0000"/>
              </a:buClr>
              <a:buFont typeface="Copperplate Gothic Bold" panose="020E0705020206020404" pitchFamily="34" charset="0"/>
              <a:buChar char="&gt;"/>
            </a:pPr>
            <a:r>
              <a:rPr lang="fr-FR" sz="2400" dirty="0">
                <a:latin typeface="Calibri bold" panose="020F0702030404030204" pitchFamily="34" charset="0"/>
                <a:cs typeface="Calibri bold" panose="020F0702030404030204" pitchFamily="34" charset="0"/>
              </a:rPr>
              <a:t>Si le résultat est nul ou déficitaire =&gt; l’assiette de l’acompte est </a:t>
            </a:r>
            <a:r>
              <a:rPr lang="fr-FR" sz="2400" dirty="0" smtClean="0">
                <a:latin typeface="Calibri bold" panose="020F0702030404030204" pitchFamily="34" charset="0"/>
                <a:cs typeface="Calibri bold" panose="020F0702030404030204" pitchFamily="34" charset="0"/>
              </a:rPr>
              <a:t>nulle</a:t>
            </a:r>
          </a:p>
          <a:p>
            <a:pPr lvl="2">
              <a:buClr>
                <a:srgbClr val="FF0000"/>
              </a:buClr>
              <a:buFont typeface="Copperplate Gothic Bold" panose="020E0705020206020404" pitchFamily="34" charset="0"/>
              <a:buChar char="&gt;"/>
            </a:pPr>
            <a:endParaRPr lang="fr-FR" sz="240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marL="0" lvl="1" indent="12700">
              <a:buNone/>
            </a:pPr>
            <a:r>
              <a:rPr lang="fr-FR" sz="2800" dirty="0" smtClean="0">
                <a:latin typeface="Calibri bold" panose="020F0702030404030204" pitchFamily="34" charset="0"/>
                <a:cs typeface="Calibri bold" panose="020F0702030404030204" pitchFamily="34" charset="0"/>
              </a:rPr>
              <a:t>Le revenu foncier imposé au régime réel </a:t>
            </a:r>
          </a:p>
          <a:p>
            <a:pPr marL="0" lvl="1" indent="12700">
              <a:buNone/>
            </a:pPr>
            <a:endParaRPr lang="fr-FR" sz="2800" dirty="0" smtClean="0"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marL="0" lvl="1" indent="12700">
              <a:buNone/>
            </a:pPr>
            <a:r>
              <a:rPr lang="fr-FR" sz="2800" dirty="0" smtClean="0">
                <a:latin typeface="Calibri bold" panose="020F0702030404030204" pitchFamily="34" charset="0"/>
                <a:cs typeface="Calibri bold" panose="020F0702030404030204" pitchFamily="34" charset="0"/>
              </a:rPr>
              <a:t>	</a:t>
            </a:r>
            <a:r>
              <a:rPr lang="fr-FR" sz="2800" dirty="0" smtClean="0">
                <a:solidFill>
                  <a:srgbClr val="FF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&gt;</a:t>
            </a:r>
            <a:r>
              <a:rPr lang="fr-FR" sz="2800" dirty="0" smtClean="0">
                <a:latin typeface="Calibri bold" panose="020F0702030404030204" pitchFamily="34" charset="0"/>
                <a:cs typeface="Calibri bold" panose="020F0702030404030204" pitchFamily="34" charset="0"/>
              </a:rPr>
              <a:t> Les acomptes du 01/01/2019 au 30/09/2019 =&gt; base RF 2017</a:t>
            </a:r>
          </a:p>
          <a:p>
            <a:pPr marL="0" lvl="1" indent="12700">
              <a:buNone/>
            </a:pPr>
            <a:endParaRPr lang="fr-FR" sz="280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marL="0" lvl="1" indent="12700">
              <a:buNone/>
            </a:pPr>
            <a:r>
              <a:rPr lang="fr-FR" sz="2800" dirty="0" smtClean="0">
                <a:solidFill>
                  <a:srgbClr val="FF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	&gt;</a:t>
            </a:r>
            <a:r>
              <a:rPr lang="fr-FR" sz="2800" dirty="0" smtClean="0"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fr-FR" sz="2800" dirty="0">
                <a:latin typeface="Calibri bold" panose="020F0702030404030204" pitchFamily="34" charset="0"/>
                <a:cs typeface="Calibri bold" panose="020F0702030404030204" pitchFamily="34" charset="0"/>
              </a:rPr>
              <a:t>Les acomptes du </a:t>
            </a:r>
            <a:r>
              <a:rPr lang="fr-FR" sz="2800" dirty="0" smtClean="0">
                <a:latin typeface="Calibri bold" panose="020F0702030404030204" pitchFamily="34" charset="0"/>
                <a:cs typeface="Calibri bold" panose="020F0702030404030204" pitchFamily="34" charset="0"/>
              </a:rPr>
              <a:t>30/09/2019 </a:t>
            </a:r>
            <a:r>
              <a:rPr lang="fr-FR" sz="2800" dirty="0">
                <a:latin typeface="Calibri bold" panose="020F0702030404030204" pitchFamily="34" charset="0"/>
                <a:cs typeface="Calibri bold" panose="020F0702030404030204" pitchFamily="34" charset="0"/>
              </a:rPr>
              <a:t>au </a:t>
            </a:r>
            <a:r>
              <a:rPr lang="fr-FR" sz="2800" dirty="0" smtClean="0">
                <a:latin typeface="Calibri bold" panose="020F0702030404030204" pitchFamily="34" charset="0"/>
                <a:cs typeface="Calibri bold" panose="020F0702030404030204" pitchFamily="34" charset="0"/>
              </a:rPr>
              <a:t>31/12/2019 </a:t>
            </a:r>
            <a:r>
              <a:rPr lang="fr-FR" sz="2800" dirty="0">
                <a:latin typeface="Calibri bold" panose="020F0702030404030204" pitchFamily="34" charset="0"/>
                <a:cs typeface="Calibri bold" panose="020F0702030404030204" pitchFamily="34" charset="0"/>
              </a:rPr>
              <a:t>=&gt; base RF </a:t>
            </a:r>
            <a:r>
              <a:rPr lang="fr-FR" sz="2800" dirty="0" smtClean="0">
                <a:latin typeface="Calibri bold" panose="020F0702030404030204" pitchFamily="34" charset="0"/>
                <a:cs typeface="Calibri bold" panose="020F0702030404030204" pitchFamily="34" charset="0"/>
              </a:rPr>
              <a:t>2018</a:t>
            </a:r>
            <a:endParaRPr lang="fr-FR" sz="280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marL="0" lvl="1" indent="12700">
              <a:buNone/>
            </a:pPr>
            <a:endParaRPr lang="fr-FR" sz="280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marL="0" lvl="1" indent="12700">
              <a:buNone/>
            </a:pPr>
            <a:endParaRPr lang="fr-FR" sz="2800" dirty="0" smtClean="0"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marL="914400" lvl="2" indent="0">
              <a:buNone/>
            </a:pPr>
            <a:endParaRPr lang="fr-FR" sz="240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C24DE-E1A0-4AE9-8378-53E2210E8847}" type="slidenum">
              <a:rPr lang="fr-FR" smtClean="0"/>
              <a:pPr>
                <a:defRPr/>
              </a:pPr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44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Quels sont les revenus concernés </a:t>
            </a:r>
            <a:br>
              <a:rPr lang="fr-FR" sz="3200" dirty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</a:br>
            <a:r>
              <a:rPr lang="fr-FR" sz="3200" dirty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par le prélèvement à la source 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74215" y="4635714"/>
            <a:ext cx="6187686" cy="6364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/>
              <a:t>ACOMPTE MENSUEL OU TRIMESTRIEL</a:t>
            </a:r>
          </a:p>
          <a:p>
            <a:pPr algn="ctr"/>
            <a:r>
              <a:rPr lang="fr-FR" sz="1300" b="1" dirty="0"/>
              <a:t>prélevé sur le compte bancaire du contribuable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4401" y="4636633"/>
            <a:ext cx="3865758" cy="6407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/>
              <a:t>RETENUE À LA SOURCE</a:t>
            </a:r>
          </a:p>
          <a:p>
            <a:pPr algn="ctr"/>
            <a:r>
              <a:rPr lang="fr-FR" sz="1300" b="1" dirty="0"/>
              <a:t>prélevée par le collecteur (employeur…)</a:t>
            </a:r>
          </a:p>
        </p:txBody>
      </p:sp>
      <p:cxnSp>
        <p:nvCxnSpPr>
          <p:cNvPr id="59" name="Connecteur droit avec flèche 58"/>
          <p:cNvCxnSpPr>
            <a:cxnSpLocks/>
            <a:stCxn id="9" idx="2"/>
            <a:endCxn id="15" idx="0"/>
          </p:cNvCxnSpPr>
          <p:nvPr/>
        </p:nvCxnSpPr>
        <p:spPr>
          <a:xfrm>
            <a:off x="2847280" y="4271573"/>
            <a:ext cx="0" cy="36506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e 15"/>
          <p:cNvGrpSpPr/>
          <p:nvPr/>
        </p:nvGrpSpPr>
        <p:grpSpPr>
          <a:xfrm>
            <a:off x="5949131" y="4269269"/>
            <a:ext cx="4448833" cy="360000"/>
            <a:chOff x="4295740" y="4269268"/>
            <a:chExt cx="3483145" cy="518409"/>
          </a:xfrm>
        </p:grpSpPr>
        <p:cxnSp>
          <p:nvCxnSpPr>
            <p:cNvPr id="48" name="Connecteur droit avec flèche 47"/>
            <p:cNvCxnSpPr/>
            <p:nvPr/>
          </p:nvCxnSpPr>
          <p:spPr>
            <a:xfrm>
              <a:off x="4295740" y="4269268"/>
              <a:ext cx="0" cy="51840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/>
            <p:cNvCxnSpPr/>
            <p:nvPr/>
          </p:nvCxnSpPr>
          <p:spPr>
            <a:xfrm>
              <a:off x="5327178" y="4269268"/>
              <a:ext cx="0" cy="51840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avec flèche 53"/>
            <p:cNvCxnSpPr/>
            <p:nvPr/>
          </p:nvCxnSpPr>
          <p:spPr>
            <a:xfrm>
              <a:off x="6358616" y="4269268"/>
              <a:ext cx="0" cy="51840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/>
            <p:nvPr/>
          </p:nvCxnSpPr>
          <p:spPr>
            <a:xfrm>
              <a:off x="7778885" y="4269268"/>
              <a:ext cx="0" cy="51840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914400" y="1506245"/>
            <a:ext cx="3865759" cy="7782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cap="all" dirty="0"/>
              <a:t>Revenus des salariés</a:t>
            </a:r>
          </a:p>
          <a:p>
            <a:pPr algn="ctr"/>
            <a:r>
              <a:rPr lang="fr-FR" sz="1600" cap="all" dirty="0"/>
              <a:t>et assimilés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3063188"/>
            <a:ext cx="3865759" cy="1208385"/>
          </a:xfrm>
          <a:prstGeom prst="rect">
            <a:avLst/>
          </a:prstGeom>
          <a:solidFill>
            <a:srgbClr val="8CBF20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Clr>
                <a:schemeClr val="bg1"/>
              </a:buClr>
              <a:buFont typeface="Wingdings" pitchFamily="2" charset="2"/>
              <a:buChar char="§"/>
            </a:pPr>
            <a:r>
              <a:rPr lang="fr-FR" sz="1600" dirty="0">
                <a:solidFill>
                  <a:schemeClr val="bg1"/>
                </a:solidFill>
              </a:rPr>
              <a:t>Salaires</a:t>
            </a:r>
          </a:p>
          <a:p>
            <a:pPr marL="171450" indent="-171450">
              <a:buClr>
                <a:schemeClr val="bg1"/>
              </a:buClr>
              <a:buFont typeface="Wingdings" pitchFamily="2" charset="2"/>
              <a:buChar char="§"/>
            </a:pPr>
            <a:r>
              <a:rPr lang="fr-FR" sz="1600" dirty="0">
                <a:solidFill>
                  <a:schemeClr val="bg1"/>
                </a:solidFill>
              </a:rPr>
              <a:t>Pensions de retraite, d’invalidité</a:t>
            </a:r>
          </a:p>
          <a:p>
            <a:pPr marL="171450" indent="-171450">
              <a:buClr>
                <a:schemeClr val="bg1"/>
              </a:buClr>
              <a:buFont typeface="Wingdings" pitchFamily="2" charset="2"/>
              <a:buChar char="§"/>
            </a:pPr>
            <a:r>
              <a:rPr lang="fr-FR" sz="1600" dirty="0">
                <a:solidFill>
                  <a:schemeClr val="bg1"/>
                </a:solidFill>
              </a:rPr>
              <a:t>Indemnités journalières</a:t>
            </a:r>
          </a:p>
          <a:p>
            <a:pPr marL="171450" indent="-171450">
              <a:buClr>
                <a:schemeClr val="bg1"/>
              </a:buClr>
              <a:buFont typeface="Wingdings" pitchFamily="2" charset="2"/>
              <a:buChar char="§"/>
            </a:pPr>
            <a:r>
              <a:rPr lang="fr-FR" sz="1600" dirty="0">
                <a:solidFill>
                  <a:schemeClr val="bg1"/>
                </a:solidFill>
              </a:rPr>
              <a:t>Allocations chômage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74217" y="3493360"/>
            <a:ext cx="1096806" cy="778213"/>
          </a:xfrm>
          <a:prstGeom prst="rect">
            <a:avLst/>
          </a:prstGeom>
          <a:solidFill>
            <a:srgbClr val="8CBF2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cap="all" dirty="0"/>
              <a:t>BIC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58693" y="3493360"/>
            <a:ext cx="1096806" cy="778213"/>
          </a:xfrm>
          <a:prstGeom prst="rect">
            <a:avLst/>
          </a:prstGeom>
          <a:solidFill>
            <a:srgbClr val="8CBF2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cap="all" dirty="0"/>
              <a:t>BNC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43169" y="3493360"/>
            <a:ext cx="1096806" cy="778213"/>
          </a:xfrm>
          <a:prstGeom prst="rect">
            <a:avLst/>
          </a:prstGeom>
          <a:solidFill>
            <a:srgbClr val="8CBF2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cap="all" dirty="0"/>
              <a:t>BA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434032" y="1506245"/>
            <a:ext cx="1927869" cy="7782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cap="all" dirty="0"/>
              <a:t>Revenus fonciers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74215" y="1506245"/>
            <a:ext cx="3865759" cy="7782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cap="all" dirty="0"/>
              <a:t>Revenus des indépendants</a:t>
            </a:r>
          </a:p>
          <a:p>
            <a:pPr algn="ctr"/>
            <a:r>
              <a:rPr lang="fr-FR" sz="1600" cap="all" dirty="0"/>
              <a:t>et assimilés</a:t>
            </a:r>
          </a:p>
        </p:txBody>
      </p:sp>
      <p:cxnSp>
        <p:nvCxnSpPr>
          <p:cNvPr id="28" name="Connecteur droit avec flèche 27"/>
          <p:cNvCxnSpPr>
            <a:stCxn id="13" idx="2"/>
            <a:endCxn id="33" idx="0"/>
          </p:cNvCxnSpPr>
          <p:nvPr/>
        </p:nvCxnSpPr>
        <p:spPr>
          <a:xfrm>
            <a:off x="10397967" y="2284458"/>
            <a:ext cx="0" cy="583151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8491571" y="2275832"/>
            <a:ext cx="1" cy="563644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5722619" y="2275832"/>
            <a:ext cx="0" cy="527769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18" y="3127888"/>
            <a:ext cx="563557" cy="486006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794" y="3127888"/>
            <a:ext cx="563557" cy="486006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845" y="3127894"/>
            <a:ext cx="563550" cy="486000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4981051" y="2867609"/>
            <a:ext cx="15345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accent2"/>
                </a:solidFill>
              </a:rPr>
              <a:t>COMMERÇANTS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343071" y="2698332"/>
            <a:ext cx="1528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accent2"/>
                </a:solidFill>
              </a:rPr>
              <a:t>PROFESSIONS LIBÉRALES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7622222" y="2867609"/>
            <a:ext cx="1728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accent2"/>
                </a:solidFill>
              </a:rPr>
              <a:t>AGRICULTEURS</a:t>
            </a:r>
          </a:p>
        </p:txBody>
      </p:sp>
      <p:cxnSp>
        <p:nvCxnSpPr>
          <p:cNvPr id="46" name="Connecteur droit avec flèche 45"/>
          <p:cNvCxnSpPr/>
          <p:nvPr/>
        </p:nvCxnSpPr>
        <p:spPr>
          <a:xfrm>
            <a:off x="7107095" y="2275832"/>
            <a:ext cx="0" cy="4225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>
            <a:stCxn id="8" idx="2"/>
            <a:endCxn id="9" idx="0"/>
          </p:cNvCxnSpPr>
          <p:nvPr/>
        </p:nvCxnSpPr>
        <p:spPr>
          <a:xfrm>
            <a:off x="2847280" y="2284458"/>
            <a:ext cx="0" cy="77873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849564" y="3493360"/>
            <a:ext cx="1096806" cy="778213"/>
          </a:xfrm>
          <a:prstGeom prst="rect">
            <a:avLst/>
          </a:prstGeom>
          <a:solidFill>
            <a:srgbClr val="8CBF2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cap="all" dirty="0"/>
              <a:t>RF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9533542" y="2867609"/>
            <a:ext cx="1728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accent2"/>
                </a:solidFill>
              </a:rPr>
              <a:t>BAILLEURS</a:t>
            </a:r>
          </a:p>
        </p:txBody>
      </p:sp>
      <p:pic>
        <p:nvPicPr>
          <p:cNvPr id="1026" name="Picture 2" descr="C:\Users\ccragbe\Box Sync\Travaux équipe\Tableaux_Biens_Eligibles\Documents de travail\Picto_mais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192" y="3127894"/>
            <a:ext cx="563550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914400" y="5533779"/>
            <a:ext cx="10447499" cy="5305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/>
              <a:t>PRÉLÈVEMENT CALCULÉ PAR L’ADMINISTRATION FISCALE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3806996" y="5278614"/>
            <a:ext cx="4055747" cy="255166"/>
            <a:chOff x="2282995" y="5168720"/>
            <a:chExt cx="4055747" cy="365059"/>
          </a:xfrm>
        </p:grpSpPr>
        <p:cxnSp>
          <p:nvCxnSpPr>
            <p:cNvPr id="45" name="Connecteur droit avec flèche 44"/>
            <p:cNvCxnSpPr/>
            <p:nvPr/>
          </p:nvCxnSpPr>
          <p:spPr>
            <a:xfrm>
              <a:off x="2282995" y="5168720"/>
              <a:ext cx="0" cy="36505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/>
            <p:cNvCxnSpPr/>
            <p:nvPr/>
          </p:nvCxnSpPr>
          <p:spPr>
            <a:xfrm>
              <a:off x="6338742" y="5168720"/>
              <a:ext cx="0" cy="36505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23D4-73BB-4F88-8147-ECA3429C35ED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419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4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8768" y="205130"/>
            <a:ext cx="7727137" cy="1060076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Détermination du Revenu Foncier 2017</a:t>
            </a:r>
            <a:br>
              <a:rPr lang="fr-FR" sz="3200" dirty="0" smtClean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</a:br>
            <a:endParaRPr lang="fr-FR" sz="3200" dirty="0">
              <a:solidFill>
                <a:srgbClr val="224C33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409693" y="6219526"/>
            <a:ext cx="536669" cy="230400"/>
          </a:xfrm>
        </p:spPr>
        <p:txBody>
          <a:bodyPr/>
          <a:lstStyle/>
          <a:p>
            <a:fld id="{4B7623D4-73BB-4F88-8147-ECA3429C35ED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518712" y="1339103"/>
            <a:ext cx="4262294" cy="7518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cap="all" dirty="0" smtClean="0"/>
              <a:t>Revenus fonciers</a:t>
            </a:r>
            <a:endParaRPr lang="fr-FR" sz="2000" cap="all" dirty="0"/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1700496" y="2090979"/>
            <a:ext cx="6384" cy="194736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18712" y="2285716"/>
            <a:ext cx="4262294" cy="483610"/>
          </a:xfrm>
          <a:prstGeom prst="rect">
            <a:avLst/>
          </a:prstGeom>
          <a:solidFill>
            <a:srgbClr val="8CBF2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cap="all" dirty="0" smtClean="0"/>
              <a:t>+ loyers encaisses 2017</a:t>
            </a:r>
            <a:endParaRPr lang="fr-FR" b="1" cap="all" dirty="0"/>
          </a:p>
        </p:txBody>
      </p:sp>
      <p:sp>
        <p:nvSpPr>
          <p:cNvPr id="35" name="Rectangle 34"/>
          <p:cNvSpPr/>
          <p:nvPr/>
        </p:nvSpPr>
        <p:spPr>
          <a:xfrm>
            <a:off x="518712" y="2769325"/>
            <a:ext cx="4262294" cy="24296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fr-FR" cap="all" dirty="0" smtClean="0"/>
              <a:t>Prime assurance</a:t>
            </a:r>
          </a:p>
          <a:p>
            <a:pPr marL="285750" indent="-285750">
              <a:buFontTx/>
              <a:buChar char="-"/>
            </a:pPr>
            <a:r>
              <a:rPr lang="fr-FR" cap="all" dirty="0" err="1" smtClean="0"/>
              <a:t>ProVIsions</a:t>
            </a:r>
            <a:r>
              <a:rPr lang="fr-FR" cap="all" dirty="0" smtClean="0"/>
              <a:t>  charges</a:t>
            </a:r>
          </a:p>
          <a:p>
            <a:pPr marL="285750" indent="-285750">
              <a:buFontTx/>
              <a:buChar char="-"/>
            </a:pPr>
            <a:r>
              <a:rPr lang="fr-FR" cap="all" dirty="0" smtClean="0"/>
              <a:t>IMPOTS</a:t>
            </a:r>
          </a:p>
          <a:p>
            <a:pPr marL="285750" indent="-285750">
              <a:buFontTx/>
              <a:buChar char="-"/>
            </a:pPr>
            <a:r>
              <a:rPr lang="fr-FR" cap="all" dirty="0" smtClean="0"/>
              <a:t>Frais de gestion </a:t>
            </a:r>
          </a:p>
          <a:p>
            <a:pPr marL="285750" indent="-285750">
              <a:buFontTx/>
              <a:buChar char="-"/>
            </a:pPr>
            <a:r>
              <a:rPr lang="fr-FR" cap="all" dirty="0" smtClean="0"/>
              <a:t>Travaux de </a:t>
            </a:r>
            <a:r>
              <a:rPr lang="fr-FR" cap="all" dirty="0" err="1" smtClean="0"/>
              <a:t>renovations</a:t>
            </a:r>
            <a:r>
              <a:rPr lang="fr-FR" cap="all" dirty="0" smtClean="0"/>
              <a:t>…</a:t>
            </a:r>
          </a:p>
          <a:p>
            <a:pPr marL="285750" indent="-285750">
              <a:buFontTx/>
              <a:buChar char="-"/>
            </a:pPr>
            <a:r>
              <a:rPr lang="fr-FR" cap="all" dirty="0" smtClean="0"/>
              <a:t>Amortissements</a:t>
            </a:r>
          </a:p>
          <a:p>
            <a:pPr marL="285750" indent="-285750">
              <a:buFontTx/>
              <a:buChar char="-"/>
            </a:pPr>
            <a:r>
              <a:rPr lang="fr-FR" cap="all" dirty="0" smtClean="0"/>
              <a:t>INTERETS D EMPRUNT </a:t>
            </a:r>
          </a:p>
          <a:p>
            <a:endParaRPr lang="fr-FR" cap="all" dirty="0" smtClean="0"/>
          </a:p>
        </p:txBody>
      </p:sp>
      <p:sp>
        <p:nvSpPr>
          <p:cNvPr id="4" name="Flèche droite 3"/>
          <p:cNvSpPr/>
          <p:nvPr/>
        </p:nvSpPr>
        <p:spPr>
          <a:xfrm>
            <a:off x="5585414" y="3391988"/>
            <a:ext cx="714103" cy="118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518712" y="5191915"/>
            <a:ext cx="4262294" cy="9118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cap="all" dirty="0" smtClean="0"/>
              <a:t>= RF imposable</a:t>
            </a:r>
            <a:endParaRPr lang="fr-FR" sz="2000" i="1" cap="all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96594" y="2090979"/>
            <a:ext cx="5316584" cy="34128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fr-FR" cap="all" dirty="0" smtClean="0"/>
              <a:t>5 Conditions</a:t>
            </a:r>
          </a:p>
          <a:p>
            <a:pPr marL="742950" lvl="1" indent="-285750">
              <a:buFontTx/>
              <a:buChar char="-"/>
            </a:pPr>
            <a:r>
              <a:rPr lang="fr-FR" cap="all" dirty="0" smtClean="0"/>
              <a:t>Se rapporter à un revenu imposable</a:t>
            </a:r>
          </a:p>
          <a:p>
            <a:pPr marL="742950" lvl="1" indent="-285750">
              <a:buFontTx/>
              <a:buChar char="-"/>
            </a:pPr>
            <a:r>
              <a:rPr lang="fr-FR" cap="all" dirty="0" smtClean="0"/>
              <a:t>Avoir été engagée en vue de la conservation du revenu </a:t>
            </a:r>
          </a:p>
          <a:p>
            <a:pPr marL="742950" lvl="1" indent="-285750">
              <a:buFontTx/>
              <a:buChar char="-"/>
            </a:pPr>
            <a:r>
              <a:rPr lang="fr-FR" cap="all" dirty="0" smtClean="0"/>
              <a:t>Avoir été effectivement </a:t>
            </a:r>
            <a:r>
              <a:rPr lang="fr-FR" cap="all" dirty="0" err="1" smtClean="0"/>
              <a:t>suportée</a:t>
            </a:r>
            <a:r>
              <a:rPr lang="fr-FR" cap="all" dirty="0" smtClean="0"/>
              <a:t> par le propriétaire  </a:t>
            </a:r>
          </a:p>
          <a:p>
            <a:pPr marL="742950" lvl="1" indent="-285750">
              <a:buFontTx/>
              <a:buChar char="-"/>
            </a:pPr>
            <a:r>
              <a:rPr lang="fr-FR" cap="all" dirty="0" smtClean="0"/>
              <a:t>Être justifiées </a:t>
            </a:r>
          </a:p>
          <a:p>
            <a:pPr marL="742950" lvl="1" indent="-285750">
              <a:buFontTx/>
              <a:buChar char="-"/>
            </a:pPr>
            <a:r>
              <a:rPr lang="fr-FR" cap="all" dirty="0" smtClean="0"/>
              <a:t>Avoir été payées au cours de l’année d’imposition </a:t>
            </a:r>
          </a:p>
          <a:p>
            <a:endParaRPr lang="fr-FR" cap="all" dirty="0" smtClean="0"/>
          </a:p>
        </p:txBody>
      </p:sp>
    </p:spTree>
    <p:extLst>
      <p:ext uri="{BB962C8B-B14F-4D97-AF65-F5344CB8AC3E}">
        <p14:creationId xmlns:p14="http://schemas.microsoft.com/office/powerpoint/2010/main" val="153914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710082" y="968188"/>
            <a:ext cx="11425767" cy="5442927"/>
          </a:xfrm>
        </p:spPr>
        <p:txBody>
          <a:bodyPr>
            <a:normAutofit/>
          </a:bodyPr>
          <a:lstStyle/>
          <a:p>
            <a:pPr marL="85725" lvl="1" indent="0">
              <a:buNone/>
            </a:pPr>
            <a:endParaRPr lang="fr-FR" dirty="0" smtClean="0"/>
          </a:p>
          <a:p>
            <a:pPr lvl="1"/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Les charges pilotables s’entendent des dépenses de travaux dont le bailleur maîtrise la réalisation donc l’année d’imputation. </a:t>
            </a:r>
          </a:p>
          <a:p>
            <a:pPr marL="85725" lvl="1" indent="0">
              <a:buNone/>
            </a:pPr>
            <a:endParaRPr lang="fr-FR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2"/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Les </a:t>
            </a: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</a:rPr>
              <a:t>charges pilotables rattachées à l’exercice 2018 sont déduites du revenu foncier 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2018</a:t>
            </a:r>
          </a:p>
          <a:p>
            <a:pPr lvl="3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charges foncières non pilotables payées en 2019 sont déduites du revenu foncier de l’année 2019 dès 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lorsqu’elles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sont afférentes à des dettes dont l’échéance normale intervient en réalité en 2019 (quelle que soit 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leur date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paiement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lvl="2"/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</a:rPr>
              <a:t>Les charges pilotables de l’exercice 2019 ne sont déduites du revenu foncier de l’année 2019 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qu’à hauteur </a:t>
            </a: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</a:rPr>
              <a:t>de la moyenne des montants dépensés en 2018 et 2019</a:t>
            </a:r>
          </a:p>
          <a:p>
            <a:pPr marL="0" lvl="1" indent="0">
              <a:spcBef>
                <a:spcPts val="1200"/>
              </a:spcBef>
              <a:spcAft>
                <a:spcPts val="300"/>
              </a:spcAft>
              <a:buSzPct val="25000"/>
              <a:buFont typeface="Calibri bold" panose="020F0702030404030204" pitchFamily="34" charset="0"/>
              <a:buChar char=" "/>
            </a:pPr>
            <a:endParaRPr lang="fr-FR" sz="3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35361" y="188667"/>
            <a:ext cx="7188845" cy="779521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Nouvelles notions pour 2018 et 2019 </a:t>
            </a:r>
            <a:br>
              <a:rPr lang="fr-FR" sz="3200" dirty="0" smtClean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</a:br>
            <a:r>
              <a:rPr lang="fr-FR" sz="3200" dirty="0" smtClean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Charges pilotables et non pilotables </a:t>
            </a:r>
            <a:endParaRPr lang="fr-FR" sz="3200" dirty="0">
              <a:solidFill>
                <a:srgbClr val="224C33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53" y="4582744"/>
            <a:ext cx="3643130" cy="1643886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23D4-73BB-4F88-8147-ECA3429C35ED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9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8768" y="205130"/>
            <a:ext cx="7727137" cy="1060076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Détermination du Revenu Foncier 2018</a:t>
            </a:r>
            <a:endParaRPr lang="fr-FR" sz="3200" dirty="0">
              <a:solidFill>
                <a:srgbClr val="224C33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409693" y="6219526"/>
            <a:ext cx="536669" cy="230400"/>
          </a:xfrm>
        </p:spPr>
        <p:txBody>
          <a:bodyPr/>
          <a:lstStyle/>
          <a:p>
            <a:fld id="{4B7623D4-73BB-4F88-8147-ECA3429C35ED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518712" y="1339103"/>
            <a:ext cx="2537953" cy="7518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cap="all" dirty="0" smtClean="0"/>
              <a:t>Revenus fonciers</a:t>
            </a:r>
            <a:endParaRPr lang="fr-FR" sz="2000" cap="all" dirty="0"/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1700496" y="2090979"/>
            <a:ext cx="6384" cy="194736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18712" y="2285716"/>
            <a:ext cx="2537953" cy="483610"/>
          </a:xfrm>
          <a:prstGeom prst="rect">
            <a:avLst/>
          </a:prstGeom>
          <a:solidFill>
            <a:srgbClr val="8CBF2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cap="all" dirty="0" smtClean="0"/>
              <a:t>+ loyers encaisses 2018</a:t>
            </a:r>
            <a:endParaRPr lang="fr-FR" b="1" cap="all" dirty="0"/>
          </a:p>
        </p:txBody>
      </p:sp>
      <p:sp>
        <p:nvSpPr>
          <p:cNvPr id="35" name="Rectangle 34"/>
          <p:cNvSpPr/>
          <p:nvPr/>
        </p:nvSpPr>
        <p:spPr>
          <a:xfrm>
            <a:off x="518712" y="2769326"/>
            <a:ext cx="2537953" cy="24296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fr-FR" cap="all" dirty="0" smtClean="0"/>
              <a:t>Charges non pilotables 2018</a:t>
            </a:r>
          </a:p>
          <a:p>
            <a:pPr marL="285750" indent="-285750">
              <a:buFontTx/>
              <a:buChar char="-"/>
            </a:pPr>
            <a:endParaRPr lang="fr-FR" cap="all" dirty="0" smtClean="0"/>
          </a:p>
          <a:p>
            <a:pPr marL="285750" indent="-285750">
              <a:buFontTx/>
              <a:buChar char="-"/>
            </a:pPr>
            <a:r>
              <a:rPr lang="fr-FR" cap="all" dirty="0" smtClean="0"/>
              <a:t>Charges pilotables 2018</a:t>
            </a:r>
          </a:p>
          <a:p>
            <a:endParaRPr lang="fr-FR" cap="all" dirty="0" smtClean="0"/>
          </a:p>
          <a:p>
            <a:pPr marL="285750" indent="-285750">
              <a:buFontTx/>
              <a:buChar char="-"/>
            </a:pPr>
            <a:r>
              <a:rPr lang="fr-FR" cap="all" dirty="0" smtClean="0"/>
              <a:t>Charges liées au prélèvement d'urgence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4910" y="1339103"/>
            <a:ext cx="2537953" cy="7518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cap="all" dirty="0" smtClean="0"/>
              <a:t>RF 2018 EN 2019</a:t>
            </a:r>
            <a:endParaRPr lang="fr-FR" sz="2000" cap="all" dirty="0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5982789" y="2090979"/>
            <a:ext cx="3905" cy="194736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804909" y="2285715"/>
            <a:ext cx="2537952" cy="483611"/>
          </a:xfrm>
          <a:prstGeom prst="rect">
            <a:avLst/>
          </a:prstGeom>
          <a:solidFill>
            <a:srgbClr val="8CBF2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cap="all" dirty="0" smtClean="0"/>
              <a:t>20 000 €</a:t>
            </a:r>
            <a:endParaRPr lang="fr-FR" b="1" cap="all" dirty="0"/>
          </a:p>
        </p:txBody>
      </p:sp>
      <p:sp>
        <p:nvSpPr>
          <p:cNvPr id="11" name="Rectangle 10"/>
          <p:cNvSpPr/>
          <p:nvPr/>
        </p:nvSpPr>
        <p:spPr>
          <a:xfrm>
            <a:off x="4804907" y="2769326"/>
            <a:ext cx="2529246" cy="24296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Tx/>
              <a:buChar char="-"/>
            </a:pPr>
            <a:r>
              <a:rPr lang="fr-FR" cap="all" dirty="0" smtClean="0"/>
              <a:t>5 000 €</a:t>
            </a:r>
          </a:p>
          <a:p>
            <a:pPr marL="285750" indent="-285750">
              <a:buFontTx/>
              <a:buChar char="-"/>
            </a:pPr>
            <a:endParaRPr lang="fr-FR" cap="all" dirty="0" smtClean="0"/>
          </a:p>
          <a:p>
            <a:pPr marL="285750" indent="-285750">
              <a:buFontTx/>
              <a:buChar char="-"/>
            </a:pPr>
            <a:endParaRPr lang="fr-FR" cap="all" dirty="0" smtClean="0"/>
          </a:p>
          <a:p>
            <a:pPr marL="285750" indent="-285750">
              <a:buFontTx/>
              <a:buChar char="-"/>
            </a:pPr>
            <a:r>
              <a:rPr lang="fr-FR" cap="all" dirty="0" smtClean="0"/>
              <a:t>(10 000 €)</a:t>
            </a:r>
          </a:p>
          <a:p>
            <a:pPr marL="285750" indent="-285750">
              <a:buFontTx/>
              <a:buChar char="-"/>
            </a:pPr>
            <a:endParaRPr lang="fr-FR" cap="all" dirty="0"/>
          </a:p>
          <a:p>
            <a:endParaRPr lang="fr-FR" cap="all" dirty="0" smtClean="0"/>
          </a:p>
          <a:p>
            <a:pPr marL="285750" indent="-285750">
              <a:buFontTx/>
              <a:buChar char="-"/>
            </a:pPr>
            <a:r>
              <a:rPr lang="fr-FR" cap="all" dirty="0" smtClean="0"/>
              <a:t>0 €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25905" y="1339103"/>
            <a:ext cx="2537953" cy="7518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cap="all" dirty="0" smtClean="0"/>
              <a:t>RF 2019 EN 2020</a:t>
            </a:r>
            <a:endParaRPr lang="fr-FR" sz="2000" cap="all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9307689" y="2090979"/>
            <a:ext cx="1774" cy="194736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125905" y="2285715"/>
            <a:ext cx="2537952" cy="483611"/>
          </a:xfrm>
          <a:prstGeom prst="rect">
            <a:avLst/>
          </a:prstGeom>
          <a:solidFill>
            <a:srgbClr val="8CBF2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cap="all" dirty="0" smtClean="0"/>
              <a:t>20 000 €</a:t>
            </a:r>
            <a:endParaRPr lang="fr-FR" b="1" cap="all" dirty="0"/>
          </a:p>
        </p:txBody>
      </p:sp>
      <p:sp>
        <p:nvSpPr>
          <p:cNvPr id="15" name="Rectangle 14"/>
          <p:cNvSpPr/>
          <p:nvPr/>
        </p:nvSpPr>
        <p:spPr>
          <a:xfrm>
            <a:off x="8125903" y="2769326"/>
            <a:ext cx="2537952" cy="25035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Tx/>
              <a:buChar char="-"/>
            </a:pPr>
            <a:r>
              <a:rPr lang="fr-FR" cap="all" dirty="0" smtClean="0"/>
              <a:t>5 000 €</a:t>
            </a:r>
          </a:p>
          <a:p>
            <a:pPr marL="285750" indent="-285750">
              <a:buFontTx/>
              <a:buChar char="-"/>
            </a:pPr>
            <a:endParaRPr lang="fr-FR" cap="all" dirty="0" smtClean="0"/>
          </a:p>
          <a:p>
            <a:pPr marL="285750" indent="-285750">
              <a:buFontTx/>
              <a:buChar char="-"/>
            </a:pPr>
            <a:endParaRPr lang="fr-FR" cap="all" dirty="0" smtClean="0"/>
          </a:p>
          <a:p>
            <a:pPr marL="285750" indent="-285750">
              <a:buFontTx/>
              <a:buChar char="-"/>
            </a:pPr>
            <a:r>
              <a:rPr lang="fr-FR" cap="all" dirty="0" smtClean="0"/>
              <a:t>7 500 €</a:t>
            </a:r>
          </a:p>
          <a:p>
            <a:r>
              <a:rPr lang="fr-FR" sz="1200" cap="all" dirty="0" smtClean="0"/>
              <a:t> </a:t>
            </a:r>
            <a:r>
              <a:rPr lang="fr-FR" sz="1200" i="1" cap="all" dirty="0" smtClean="0"/>
              <a:t>(10 000 + 5 000) / 2 </a:t>
            </a:r>
          </a:p>
          <a:p>
            <a:endParaRPr lang="fr-FR" sz="1200" i="1" cap="all" dirty="0"/>
          </a:p>
          <a:p>
            <a:endParaRPr lang="fr-FR" sz="1200" i="1" cap="all" dirty="0" smtClean="0"/>
          </a:p>
          <a:p>
            <a:endParaRPr lang="fr-FR" sz="1200" cap="all" dirty="0" smtClean="0"/>
          </a:p>
          <a:p>
            <a:pPr marL="285750" indent="-285750">
              <a:buFontTx/>
              <a:buChar char="-"/>
            </a:pPr>
            <a:r>
              <a:rPr lang="fr-FR" cap="all" dirty="0" smtClean="0"/>
              <a:t>0 €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04908" y="5199018"/>
            <a:ext cx="2537953" cy="9118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cap="all" dirty="0" smtClean="0"/>
              <a:t>RF imposable 2018 = 5 000 €</a:t>
            </a:r>
            <a:endParaRPr lang="fr-FR" sz="2000" i="1" cap="all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5904" y="5272915"/>
            <a:ext cx="2537953" cy="9118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cap="all" dirty="0"/>
              <a:t>RF imposable </a:t>
            </a:r>
            <a:r>
              <a:rPr lang="fr-FR" sz="2000" cap="all" dirty="0" smtClean="0"/>
              <a:t>2019 </a:t>
            </a:r>
            <a:r>
              <a:rPr lang="fr-FR" sz="2000" cap="all" dirty="0"/>
              <a:t>= </a:t>
            </a:r>
            <a:r>
              <a:rPr lang="fr-FR" sz="2000" cap="all" dirty="0" smtClean="0"/>
              <a:t>7 500 €</a:t>
            </a:r>
            <a:endParaRPr lang="fr-FR" sz="2000" cap="all" dirty="0"/>
          </a:p>
        </p:txBody>
      </p:sp>
      <p:sp>
        <p:nvSpPr>
          <p:cNvPr id="4" name="Flèche droite 3"/>
          <p:cNvSpPr/>
          <p:nvPr/>
        </p:nvSpPr>
        <p:spPr>
          <a:xfrm>
            <a:off x="3573735" y="3163794"/>
            <a:ext cx="714103" cy="118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7711767" y="1339103"/>
            <a:ext cx="45232" cy="488042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18712" y="5191915"/>
            <a:ext cx="2537953" cy="9118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cap="all" dirty="0" smtClean="0"/>
              <a:t>= RF imposable</a:t>
            </a:r>
            <a:endParaRPr lang="fr-FR" sz="2000" i="1" cap="al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5EC42A8A-D191-4618-8627-2164BD23B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24752" cy="1325563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Le taux applicable </a:t>
            </a:r>
            <a:endParaRPr lang="fr-FR" sz="3600" dirty="0">
              <a:solidFill>
                <a:srgbClr val="224C33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EDF9D6CD-5462-41C7-88A0-B9939E492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1" indent="12700">
              <a:buNone/>
            </a:pPr>
            <a:r>
              <a:rPr lang="fr-FR" sz="2800" dirty="0" smtClean="0">
                <a:latin typeface="Calibri bold" panose="020F0702030404030204" pitchFamily="34" charset="0"/>
                <a:cs typeface="Calibri bold" panose="020F0702030404030204" pitchFamily="34" charset="0"/>
              </a:rPr>
              <a:t>Le taux applicable</a:t>
            </a:r>
          </a:p>
          <a:p>
            <a:pPr lvl="2">
              <a:buClr>
                <a:srgbClr val="FF0000"/>
              </a:buClr>
              <a:buFont typeface="Copperplate Gothic Bold" panose="020E0705020206020404" pitchFamily="34" charset="0"/>
              <a:buChar char="&gt;"/>
            </a:pPr>
            <a:r>
              <a:rPr lang="fr-FR" sz="2400" dirty="0" smtClean="0">
                <a:latin typeface="Calibri bold" panose="020F0702030404030204" pitchFamily="34" charset="0"/>
                <a:cs typeface="Calibri bold" panose="020F0702030404030204" pitchFamily="34" charset="0"/>
              </a:rPr>
              <a:t>C’est le taux calculé par l’administration fiscale commun à l’ensemble du foyer fiscal pour la période considérée </a:t>
            </a:r>
          </a:p>
          <a:p>
            <a:pPr marL="914400" lvl="2" indent="0">
              <a:buClr>
                <a:srgbClr val="FF0000"/>
              </a:buClr>
              <a:buNone/>
            </a:pPr>
            <a:endParaRPr lang="fr-FR" sz="2400" dirty="0" smtClean="0"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lvl="3">
              <a:buClr>
                <a:srgbClr val="FF0000"/>
              </a:buClr>
              <a:buFont typeface="Copperplate Gothic Bold" panose="020E0705020206020404" pitchFamily="34" charset="0"/>
              <a:buChar char="&gt;"/>
            </a:pPr>
            <a:r>
              <a:rPr lang="fr-FR" sz="2100" dirty="0" smtClean="0">
                <a:latin typeface="Calibri bold" panose="020F0702030404030204" pitchFamily="34" charset="0"/>
                <a:cs typeface="Calibri bold" panose="020F0702030404030204" pitchFamily="34" charset="0"/>
              </a:rPr>
              <a:t>Il n’est pas possible d’appliquer le taux individuel </a:t>
            </a:r>
            <a:endParaRPr lang="fr-FR" sz="210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lvl="4"/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1" indent="12700">
              <a:buNone/>
            </a:pPr>
            <a:endParaRPr lang="fr-FR" sz="2800" dirty="0" smtClean="0"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marL="0" lvl="1" indent="12700">
              <a:buNone/>
            </a:pPr>
            <a:r>
              <a:rPr lang="fr-FR" sz="2800" dirty="0" smtClean="0">
                <a:latin typeface="Calibri bold" panose="020F0702030404030204" pitchFamily="34" charset="0"/>
                <a:cs typeface="Calibri bold" panose="020F0702030404030204" pitchFamily="34" charset="0"/>
              </a:rPr>
              <a:t>La demande de modulation du taux en cours d’année  </a:t>
            </a:r>
          </a:p>
          <a:p>
            <a:pPr marL="0" lvl="1" indent="12700">
              <a:buNone/>
            </a:pPr>
            <a:endParaRPr lang="fr-FR" sz="280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lvl="2">
              <a:buClr>
                <a:srgbClr val="FF0000"/>
              </a:buClr>
              <a:buFont typeface="Copperplate Gothic Bold" panose="020E0705020206020404" pitchFamily="34" charset="0"/>
              <a:buChar char="&gt;"/>
            </a:pPr>
            <a:r>
              <a:rPr lang="fr-FR" sz="2400" dirty="0">
                <a:latin typeface="Calibri bold" panose="020F0702030404030204" pitchFamily="34" charset="0"/>
                <a:cs typeface="Calibri bold" panose="020F0702030404030204" pitchFamily="34" charset="0"/>
              </a:rPr>
              <a:t>Prise en compte des variations des revenus imposables</a:t>
            </a:r>
          </a:p>
          <a:p>
            <a:pPr marL="914400" lvl="2" indent="0">
              <a:buNone/>
            </a:pPr>
            <a:r>
              <a:rPr lang="fr-FR" dirty="0" smtClean="0"/>
              <a:t>-&gt; Demande </a:t>
            </a:r>
            <a:r>
              <a:rPr lang="fr-FR" dirty="0"/>
              <a:t>par voie électronique </a:t>
            </a:r>
          </a:p>
          <a:p>
            <a:pPr lvl="3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Modification à la hausse : sans condition</a:t>
            </a:r>
          </a:p>
          <a:p>
            <a:pPr lvl="3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Modification à la baisse </a:t>
            </a:r>
          </a:p>
          <a:p>
            <a:pPr lvl="4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 prélèvement inférieur de plus de 10 % et de 200 € au montant du prélèvement sans 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modulation</a:t>
            </a:r>
          </a:p>
          <a:p>
            <a:pPr lvl="4"/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>
              <a:buClr>
                <a:srgbClr val="FF0000"/>
              </a:buClr>
              <a:buFont typeface="Copperplate Gothic Bold" panose="020E0705020206020404" pitchFamily="34" charset="0"/>
              <a:buChar char="&gt;"/>
            </a:pPr>
            <a:r>
              <a:rPr lang="fr-FR" sz="2400" dirty="0">
                <a:latin typeface="Calibri bold" panose="020F0702030404030204" pitchFamily="34" charset="0"/>
                <a:cs typeface="Calibri bold" panose="020F0702030404030204" pitchFamily="34" charset="0"/>
              </a:rPr>
              <a:t>Nouveau taux de PAS pris en compte au plus tard le 3</a:t>
            </a:r>
            <a:r>
              <a:rPr lang="fr-FR" sz="2400" baseline="30000" dirty="0">
                <a:latin typeface="Calibri bold" panose="020F0702030404030204" pitchFamily="34" charset="0"/>
                <a:cs typeface="Calibri bold" panose="020F0702030404030204" pitchFamily="34" charset="0"/>
              </a:rPr>
              <a:t>ème</a:t>
            </a:r>
            <a:r>
              <a:rPr lang="fr-FR" sz="2400" dirty="0">
                <a:latin typeface="Calibri bold" panose="020F0702030404030204" pitchFamily="34" charset="0"/>
                <a:cs typeface="Calibri bold" panose="020F0702030404030204" pitchFamily="34" charset="0"/>
              </a:rPr>
              <a:t> mois suivant la demande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C24DE-E1A0-4AE9-8378-53E2210E8847}" type="slidenum">
              <a:rPr lang="fr-FR" smtClean="0"/>
              <a:pPr>
                <a:defRPr/>
              </a:pPr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493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5EC42A8A-D191-4618-8627-2164BD23B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24752" cy="1325563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Les prélèvements sociaux  </a:t>
            </a:r>
            <a:endParaRPr lang="fr-FR" sz="3600" dirty="0">
              <a:solidFill>
                <a:srgbClr val="224C33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EDF9D6CD-5462-41C7-88A0-B9939E492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12700">
              <a:buNone/>
            </a:pPr>
            <a:r>
              <a:rPr lang="fr-FR" sz="2800" dirty="0" smtClean="0">
                <a:latin typeface="Calibri bold" panose="020F0702030404030204" pitchFamily="34" charset="0"/>
                <a:cs typeface="Calibri bold" panose="020F0702030404030204" pitchFamily="34" charset="0"/>
              </a:rPr>
              <a:t>Principe: en plus de l’impôt sur le revenu appliqué aux revenus fonciers, ces derniers sont soumis aux prélèvements sociaux </a:t>
            </a:r>
          </a:p>
          <a:p>
            <a:pPr marL="0" lvl="1" indent="12700">
              <a:buNone/>
            </a:pPr>
            <a:r>
              <a:rPr lang="fr-FR" sz="2800" dirty="0" smtClean="0">
                <a:latin typeface="Calibri bold" panose="020F0702030404030204" pitchFamily="34" charset="0"/>
                <a:cs typeface="Calibri bold" panose="020F0702030404030204" pitchFamily="34" charset="0"/>
              </a:rPr>
              <a:t>à un taux de 17,2%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1" indent="12700">
              <a:buNone/>
            </a:pPr>
            <a:endParaRPr lang="fr-FR" sz="2800" dirty="0" smtClean="0"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marL="0" lvl="1" indent="12700">
              <a:buNone/>
            </a:pPr>
            <a:r>
              <a:rPr lang="fr-FR" sz="2800" dirty="0" smtClean="0">
                <a:latin typeface="Calibri bold" panose="020F0702030404030204" pitchFamily="34" charset="0"/>
                <a:cs typeface="Calibri bold" panose="020F0702030404030204" pitchFamily="34" charset="0"/>
              </a:rPr>
              <a:t>Les prélèvements sociaux seront également soumis au régime du PAS </a:t>
            </a:r>
          </a:p>
          <a:p>
            <a:pPr marL="0" lvl="1" indent="12700">
              <a:buNone/>
            </a:pPr>
            <a:endParaRPr lang="fr-FR" sz="280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marL="0" lvl="1" indent="12700">
              <a:buNone/>
            </a:pPr>
            <a:r>
              <a:rPr lang="fr-FR" sz="2800" dirty="0" smtClean="0">
                <a:latin typeface="Calibri bold" panose="020F0702030404030204" pitchFamily="34" charset="0"/>
                <a:cs typeface="Calibri bold" panose="020F0702030404030204" pitchFamily="34" charset="0"/>
              </a:rPr>
              <a:t>Méthode de calcul </a:t>
            </a:r>
          </a:p>
          <a:p>
            <a:pPr marL="0" lvl="1" indent="12700">
              <a:buNone/>
            </a:pPr>
            <a:r>
              <a:rPr lang="fr-FR" sz="2800" dirty="0">
                <a:latin typeface="Calibri bold" panose="020F0702030404030204" pitchFamily="34" charset="0"/>
                <a:cs typeface="Calibri bold" panose="020F0702030404030204" pitchFamily="34" charset="0"/>
              </a:rPr>
              <a:t>	</a:t>
            </a:r>
            <a:r>
              <a:rPr lang="fr-FR" sz="2800" dirty="0" smtClean="0">
                <a:latin typeface="Calibri bold" panose="020F0702030404030204" pitchFamily="34" charset="0"/>
                <a:cs typeface="Calibri bold" panose="020F0702030404030204" pitchFamily="34" charset="0"/>
              </a:rPr>
              <a:t>	(Revenus fonciers / 12</a:t>
            </a:r>
            <a:r>
              <a:rPr lang="fr-FR" sz="2800" dirty="0">
                <a:latin typeface="Calibri bold" panose="020F0702030404030204" pitchFamily="34" charset="0"/>
                <a:cs typeface="Calibri bold" panose="020F0702030404030204" pitchFamily="34" charset="0"/>
              </a:rPr>
              <a:t>)</a:t>
            </a:r>
            <a:r>
              <a:rPr lang="fr-FR" sz="2800" dirty="0" smtClean="0">
                <a:latin typeface="Calibri bold" panose="020F0702030404030204" pitchFamily="34" charset="0"/>
                <a:cs typeface="Calibri bold" panose="020F0702030404030204" pitchFamily="34" charset="0"/>
              </a:rPr>
              <a:t> * 17,2</a:t>
            </a:r>
            <a:r>
              <a:rPr lang="fr-FR" sz="2800" dirty="0">
                <a:latin typeface="Calibri bold" panose="020F0702030404030204" pitchFamily="34" charset="0"/>
                <a:cs typeface="Calibri bold" panose="020F0702030404030204" pitchFamily="34" charset="0"/>
              </a:rPr>
              <a:t>% </a:t>
            </a:r>
            <a:endParaRPr lang="fr-FR" sz="2800" dirty="0" smtClean="0"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marL="0" lvl="1" indent="12700">
              <a:buNone/>
            </a:pPr>
            <a:endParaRPr lang="fr-FR" sz="280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marL="1828800" lvl="4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&gt;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Aller sur </a:t>
            </a:r>
            <a:r>
              <a:rPr lang="fr-F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impôts.Gouv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ou vos acomptes sur le foncier sont calculés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C24DE-E1A0-4AE9-8378-53E2210E8847}" type="slidenum">
              <a:rPr lang="fr-FR" smtClean="0"/>
              <a:pPr>
                <a:defRPr/>
              </a:pPr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09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9063" y="2482683"/>
            <a:ext cx="7772400" cy="1325563"/>
          </a:xfrm>
          <a:prstGeom prst="roundRect">
            <a:avLst/>
          </a:prstGeom>
          <a:solidFill>
            <a:srgbClr val="224C33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III/ Revenus non soumis aux acomptes</a:t>
            </a:r>
            <a:endParaRPr lang="fr-FR" dirty="0">
              <a:solidFill>
                <a:schemeClr val="bg1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C24DE-E1A0-4AE9-8378-53E2210E8847}" type="slidenum">
              <a:rPr lang="fr-FR" smtClean="0"/>
              <a:pPr>
                <a:defRPr/>
              </a:pPr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024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C24DE-E1A0-4AE9-8378-53E2210E8847}" type="slidenum">
              <a:rPr lang="fr-FR" smtClean="0"/>
              <a:pPr>
                <a:defRPr/>
              </a:pPr>
              <a:t>36</a:t>
            </a:fld>
            <a:endParaRPr lang="fr-FR" dirty="0"/>
          </a:p>
        </p:txBody>
      </p:sp>
      <p:grpSp>
        <p:nvGrpSpPr>
          <p:cNvPr id="16" name="Groupe 15"/>
          <p:cNvGrpSpPr/>
          <p:nvPr/>
        </p:nvGrpSpPr>
        <p:grpSpPr>
          <a:xfrm>
            <a:off x="7041358" y="1348233"/>
            <a:ext cx="4756484" cy="2863433"/>
            <a:chOff x="7186864" y="2013536"/>
            <a:chExt cx="4756484" cy="2863433"/>
          </a:xfrm>
        </p:grpSpPr>
        <p:grpSp>
          <p:nvGrpSpPr>
            <p:cNvPr id="8" name="Groupe 7"/>
            <p:cNvGrpSpPr/>
            <p:nvPr/>
          </p:nvGrpSpPr>
          <p:grpSpPr>
            <a:xfrm>
              <a:off x="7186864" y="3030309"/>
              <a:ext cx="4756484" cy="1846660"/>
              <a:chOff x="6184233" y="2229852"/>
              <a:chExt cx="4756484" cy="1846660"/>
            </a:xfrm>
          </p:grpSpPr>
          <p:sp>
            <p:nvSpPr>
              <p:cNvPr id="6" name="ZoneTexte 5"/>
              <p:cNvSpPr txBox="1"/>
              <p:nvPr/>
            </p:nvSpPr>
            <p:spPr>
              <a:xfrm>
                <a:off x="6184233" y="2229852"/>
                <a:ext cx="4756484" cy="923330"/>
              </a:xfrm>
              <a:prstGeom prst="rect">
                <a:avLst/>
              </a:prstGeom>
              <a:solidFill>
                <a:srgbClr val="8CBF2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b="1" cap="all" dirty="0" smtClean="0">
                    <a:solidFill>
                      <a:schemeClr val="bg1"/>
                    </a:solidFill>
                  </a:rPr>
                  <a:t>+ plus-value </a:t>
                </a:r>
              </a:p>
              <a:p>
                <a:r>
                  <a:rPr lang="fr-FR" b="1" cap="all" dirty="0" smtClean="0">
                    <a:solidFill>
                      <a:schemeClr val="bg1"/>
                    </a:solidFill>
                  </a:rPr>
                  <a:t>- abattement forfaitaire annuel </a:t>
                </a:r>
              </a:p>
              <a:p>
                <a:r>
                  <a:rPr lang="fr-FR" b="1" cap="all" dirty="0" smtClean="0">
                    <a:solidFill>
                      <a:schemeClr val="bg1"/>
                    </a:solidFill>
                  </a:rPr>
                  <a:t>= base d’imposition  </a:t>
                </a:r>
                <a:endParaRPr lang="fr-FR" b="1" cap="all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6184233" y="3153182"/>
                <a:ext cx="4756484" cy="9233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solidFill>
                      <a:schemeClr val="bg1"/>
                    </a:solidFill>
                  </a:rPr>
                  <a:t>+ TAXATION FORFAITAIRE 19 %</a:t>
                </a:r>
              </a:p>
              <a:p>
                <a:r>
                  <a:rPr lang="fr-FR" b="1" dirty="0" smtClean="0">
                    <a:solidFill>
                      <a:schemeClr val="bg1"/>
                    </a:solidFill>
                  </a:rPr>
                  <a:t>+ PRELEVEMENT SOCIAUX 17,2 %</a:t>
                </a:r>
              </a:p>
              <a:p>
                <a:r>
                  <a:rPr lang="fr-FR" b="1" dirty="0" smtClean="0">
                    <a:solidFill>
                      <a:schemeClr val="bg1"/>
                    </a:solidFill>
                  </a:rPr>
                  <a:t>+ SUTAXE DE 2 A 6 % SI PLUS - VALUE &gt; 50 000 € </a:t>
                </a:r>
              </a:p>
            </p:txBody>
          </p:sp>
        </p:grpSp>
        <p:sp>
          <p:nvSpPr>
            <p:cNvPr id="11" name="ZoneTexte 10"/>
            <p:cNvSpPr txBox="1"/>
            <p:nvPr/>
          </p:nvSpPr>
          <p:spPr>
            <a:xfrm>
              <a:off x="7186864" y="2013536"/>
              <a:ext cx="4756483" cy="400110"/>
            </a:xfrm>
            <a:prstGeom prst="rect">
              <a:avLst/>
            </a:prstGeom>
            <a:solidFill>
              <a:srgbClr val="224C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bg1"/>
                  </a:solidFill>
                </a:rPr>
                <a:t>PLUS - VALUES IMMOBILIERES 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>
              <a:off x="9587413" y="2421797"/>
              <a:ext cx="0" cy="616663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e 25"/>
          <p:cNvGrpSpPr/>
          <p:nvPr/>
        </p:nvGrpSpPr>
        <p:grpSpPr>
          <a:xfrm>
            <a:off x="423861" y="1325875"/>
            <a:ext cx="6172204" cy="3738562"/>
            <a:chOff x="838198" y="2025963"/>
            <a:chExt cx="6172204" cy="3738562"/>
          </a:xfrm>
        </p:grpSpPr>
        <p:sp>
          <p:nvSpPr>
            <p:cNvPr id="14" name="ZoneTexte 13"/>
            <p:cNvSpPr txBox="1"/>
            <p:nvPr/>
          </p:nvSpPr>
          <p:spPr>
            <a:xfrm>
              <a:off x="2328864" y="2025963"/>
              <a:ext cx="4681538" cy="400110"/>
            </a:xfrm>
            <a:prstGeom prst="rect">
              <a:avLst/>
            </a:prstGeom>
            <a:solidFill>
              <a:srgbClr val="224C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bg1"/>
                  </a:solidFill>
                </a:rPr>
                <a:t>PLUS - VALUES MOBILIERES 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838199" y="2030621"/>
              <a:ext cx="1020679" cy="400110"/>
            </a:xfrm>
            <a:prstGeom prst="rect">
              <a:avLst/>
            </a:prstGeom>
            <a:solidFill>
              <a:srgbClr val="224C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bg1"/>
                  </a:solidFill>
                </a:rPr>
                <a:t>RCM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838199" y="3127442"/>
              <a:ext cx="6172203" cy="1138773"/>
            </a:xfrm>
            <a:prstGeom prst="rect">
              <a:avLst/>
            </a:prstGeom>
            <a:solidFill>
              <a:srgbClr val="8CBF20"/>
            </a:solidFill>
          </p:spPr>
          <p:txBody>
            <a:bodyPr wrap="square" rtlCol="0">
              <a:spAutoFit/>
            </a:bodyPr>
            <a:lstStyle/>
            <a:p>
              <a:r>
                <a:rPr lang="fr-FR" b="1" cap="all" dirty="0" smtClean="0">
                  <a:solidFill>
                    <a:schemeClr val="bg1"/>
                  </a:solidFill>
                </a:rPr>
                <a:t>PRELEVEMENT FORFAITAIRE UNITAIRE ( PFU ) =</a:t>
              </a:r>
            </a:p>
            <a:p>
              <a:r>
                <a:rPr lang="fr-FR" sz="1600" b="1" cap="all" dirty="0" smtClean="0">
                  <a:solidFill>
                    <a:schemeClr val="bg1"/>
                  </a:solidFill>
                </a:rPr>
                <a:t>PRELEVEMENT SOCIAUX 17,2 %</a:t>
              </a:r>
              <a:endParaRPr lang="fr-FR" sz="1600" b="1" cap="all" dirty="0">
                <a:solidFill>
                  <a:schemeClr val="bg1"/>
                </a:solidFill>
              </a:endParaRPr>
            </a:p>
            <a:p>
              <a:r>
                <a:rPr lang="fr-FR" sz="1600" b="1" cap="all" dirty="0" smtClean="0">
                  <a:solidFill>
                    <a:schemeClr val="bg1"/>
                  </a:solidFill>
                </a:rPr>
                <a:t>+ IRPP 12,8 %</a:t>
              </a:r>
              <a:endParaRPr lang="fr-FR" sz="1600" b="1" cap="all" dirty="0">
                <a:solidFill>
                  <a:schemeClr val="bg1"/>
                </a:solidFill>
              </a:endParaRPr>
            </a:p>
            <a:p>
              <a:r>
                <a:rPr lang="fr-FR" b="1" cap="all" dirty="0" smtClean="0">
                  <a:solidFill>
                    <a:schemeClr val="bg1"/>
                  </a:solidFill>
                </a:rPr>
                <a:t>= 30 % </a:t>
              </a:r>
              <a:endParaRPr lang="fr-FR" b="1" cap="all" dirty="0">
                <a:solidFill>
                  <a:schemeClr val="bg1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838198" y="4564196"/>
              <a:ext cx="6172203" cy="12003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Ou BAREME progressif </a:t>
              </a:r>
            </a:p>
            <a:p>
              <a:endParaRPr lang="fr-FR" b="1" dirty="0">
                <a:solidFill>
                  <a:schemeClr val="bg1"/>
                </a:solidFill>
              </a:endParaRPr>
            </a:p>
            <a:p>
              <a:r>
                <a:rPr lang="fr-FR" b="1" dirty="0" smtClean="0">
                  <a:solidFill>
                    <a:schemeClr val="bg1"/>
                  </a:solidFill>
                </a:rPr>
                <a:t>Si revenu imposable &gt; 9807 €  =&gt; application du barème sinon PFU </a:t>
              </a:r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 flipH="1">
              <a:off x="3240882" y="2814638"/>
              <a:ext cx="2381" cy="312804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arenthèse ouvrante 24"/>
            <p:cNvSpPr/>
            <p:nvPr/>
          </p:nvSpPr>
          <p:spPr>
            <a:xfrm rot="16200000">
              <a:off x="3068704" y="733626"/>
              <a:ext cx="371475" cy="3778116"/>
            </a:xfrm>
            <a:prstGeom prst="leftBracket">
              <a:avLst/>
            </a:prstGeom>
            <a:ln w="28575">
              <a:solidFill>
                <a:srgbClr val="8CBF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922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conclusion : PAS = Base x taux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Salaire</a:t>
            </a:r>
          </a:p>
          <a:p>
            <a:pPr lvl="1"/>
            <a:r>
              <a:rPr lang="fr-FR" dirty="0" smtClean="0"/>
              <a:t>Net Imposable x</a:t>
            </a:r>
          </a:p>
          <a:p>
            <a:pPr lvl="1"/>
            <a:endParaRPr lang="fr-FR" dirty="0">
              <a:latin typeface="Calibri (Corps)"/>
            </a:endParaRPr>
          </a:p>
          <a:p>
            <a:r>
              <a:rPr lang="fr-FR" dirty="0" smtClean="0"/>
              <a:t>BIC / BNC / BA </a:t>
            </a:r>
          </a:p>
          <a:p>
            <a:pPr lvl="1"/>
            <a:r>
              <a:rPr lang="fr-FR" dirty="0" smtClean="0"/>
              <a:t>Revenu 2017 / 12 x  </a:t>
            </a:r>
            <a:endParaRPr lang="fr-FR" dirty="0"/>
          </a:p>
          <a:p>
            <a:pPr lvl="1"/>
            <a:endParaRPr lang="fr-FR" dirty="0" smtClean="0">
              <a:latin typeface="Calibri (Corps)"/>
            </a:endParaRPr>
          </a:p>
          <a:p>
            <a:r>
              <a:rPr lang="fr-FR" dirty="0"/>
              <a:t>RF</a:t>
            </a:r>
          </a:p>
          <a:p>
            <a:pPr lvl="1"/>
            <a:r>
              <a:rPr lang="fr-FR" dirty="0"/>
              <a:t>Revenu 2017 / 12 </a:t>
            </a:r>
            <a:r>
              <a:rPr lang="fr-FR" dirty="0" smtClean="0"/>
              <a:t>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C24DE-E1A0-4AE9-8378-53E2210E8847}" type="slidenum">
              <a:rPr lang="fr-FR" smtClean="0"/>
              <a:pPr>
                <a:defRPr/>
              </a:pPr>
              <a:t>37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007962" y="2069183"/>
            <a:ext cx="1762814" cy="1036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- Taux Réel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- Taux Individuel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- Taux Neutre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007962" y="3267590"/>
            <a:ext cx="1762814" cy="1036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- Taux Réel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- Taux Individuel</a:t>
            </a:r>
          </a:p>
        </p:txBody>
      </p:sp>
      <p:sp>
        <p:nvSpPr>
          <p:cNvPr id="7" name="Rectangle 6"/>
          <p:cNvSpPr/>
          <p:nvPr/>
        </p:nvSpPr>
        <p:spPr>
          <a:xfrm>
            <a:off x="7655350" y="2092746"/>
            <a:ext cx="3792718" cy="1036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Retenu sur le bulletin de salaire 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Reversé par l’employeur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655350" y="3267590"/>
            <a:ext cx="4165862" cy="2011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Prélèvement sur le compte bancaire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Possibilité d’un prélèvement trimestriel </a:t>
            </a:r>
            <a:endParaRPr lang="fr-FR" dirty="0"/>
          </a:p>
        </p:txBody>
      </p:sp>
      <p:sp>
        <p:nvSpPr>
          <p:cNvPr id="9" name="Accolade ouvrante 8"/>
          <p:cNvSpPr/>
          <p:nvPr/>
        </p:nvSpPr>
        <p:spPr>
          <a:xfrm>
            <a:off x="7032395" y="3267590"/>
            <a:ext cx="292231" cy="2096262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ccolade ouvrante 9"/>
          <p:cNvSpPr/>
          <p:nvPr/>
        </p:nvSpPr>
        <p:spPr>
          <a:xfrm>
            <a:off x="7032395" y="2135167"/>
            <a:ext cx="292231" cy="952105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5770776" y="2469823"/>
            <a:ext cx="922255" cy="235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5785701" y="3668229"/>
            <a:ext cx="922255" cy="235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007962" y="4564981"/>
            <a:ext cx="1762814" cy="1036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- Taux Réel +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- PS (17,2%)</a:t>
            </a:r>
          </a:p>
        </p:txBody>
      </p:sp>
      <p:sp>
        <p:nvSpPr>
          <p:cNvPr id="16" name="Flèche droite 15"/>
          <p:cNvSpPr/>
          <p:nvPr/>
        </p:nvSpPr>
        <p:spPr>
          <a:xfrm>
            <a:off x="5785701" y="4922596"/>
            <a:ext cx="922255" cy="235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0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334435" y="1519518"/>
            <a:ext cx="11425767" cy="533848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Clr>
                <a:srgbClr val="C00000"/>
              </a:buClr>
              <a:buNone/>
            </a:pPr>
            <a:endParaRPr lang="fr-FR" sz="2400" dirty="0" smtClean="0">
              <a:solidFill>
                <a:srgbClr val="224C33"/>
              </a:solidFill>
            </a:endParaRPr>
          </a:p>
          <a:p>
            <a:pPr marL="0" indent="0" algn="ctr">
              <a:buClr>
                <a:srgbClr val="C00000"/>
              </a:buClr>
              <a:buNone/>
            </a:pPr>
            <a:endParaRPr lang="fr-FR" sz="2400" dirty="0">
              <a:solidFill>
                <a:srgbClr val="224C33"/>
              </a:solidFill>
            </a:endParaRPr>
          </a:p>
          <a:p>
            <a:pPr marL="3949700" indent="0">
              <a:lnSpc>
                <a:spcPct val="170000"/>
              </a:lnSpc>
              <a:buClr>
                <a:srgbClr val="C00000"/>
              </a:buClr>
              <a:buNone/>
            </a:pPr>
            <a:r>
              <a:rPr lang="fr-FR" sz="2400" dirty="0"/>
              <a:t>Cabinet Thibaud </a:t>
            </a:r>
            <a:r>
              <a:rPr lang="fr-FR" sz="2400" dirty="0" err="1"/>
              <a:t>Longuemard</a:t>
            </a:r>
            <a:endParaRPr lang="fr-FR" sz="2400" dirty="0"/>
          </a:p>
          <a:p>
            <a:pPr marL="3949700" indent="0">
              <a:lnSpc>
                <a:spcPct val="170000"/>
              </a:lnSpc>
              <a:buClr>
                <a:srgbClr val="C00000"/>
              </a:buClr>
              <a:buNone/>
            </a:pPr>
            <a:r>
              <a:rPr lang="fr-FR" sz="2400" dirty="0"/>
              <a:t>Thibaud </a:t>
            </a:r>
            <a:r>
              <a:rPr lang="fr-FR" sz="2400" dirty="0" err="1"/>
              <a:t>Longuemard</a:t>
            </a:r>
            <a:r>
              <a:rPr lang="fr-FR" sz="2400" dirty="0"/>
              <a:t> </a:t>
            </a:r>
          </a:p>
          <a:p>
            <a:pPr marL="3860800" indent="0">
              <a:buClr>
                <a:srgbClr val="C00000"/>
              </a:buClr>
              <a:buNone/>
            </a:pPr>
            <a:endParaRPr lang="fr-FR" sz="2400" dirty="0" smtClean="0"/>
          </a:p>
          <a:p>
            <a:pPr marL="0" indent="0" algn="ctr">
              <a:buClr>
                <a:srgbClr val="C00000"/>
              </a:buClr>
              <a:buNone/>
            </a:pPr>
            <a:endParaRPr lang="fr-FR" dirty="0"/>
          </a:p>
          <a:p>
            <a:pPr marL="0" indent="0" algn="ctr">
              <a:buClr>
                <a:srgbClr val="C00000"/>
              </a:buClr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 smtClean="0">
              <a:hlinkClick r:id="rId2"/>
            </a:endParaRPr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 </a:t>
            </a:r>
            <a:endParaRPr lang="fr-FR" dirty="0" smtClean="0"/>
          </a:p>
          <a:p>
            <a:pPr marL="0" indent="0" algn="ctr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459143" y="473435"/>
            <a:ext cx="7018867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N’hésitez pas à nous rejoindre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408" y="3366680"/>
            <a:ext cx="4662338" cy="228393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718" y="2786241"/>
            <a:ext cx="4698314" cy="423582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01706" y="6427694"/>
            <a:ext cx="65890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23D4-73BB-4F88-8147-ECA3429C35ED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788094" y="5465953"/>
            <a:ext cx="2360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hlinkClick r:id="rId2"/>
              </a:rPr>
              <a:t>https://www.cab-tl.eu</a:t>
            </a:r>
            <a:r>
              <a:rPr lang="fr-FR" dirty="0" smtClean="0">
                <a:hlinkClick r:id="rId2"/>
              </a:rPr>
              <a:t>/</a:t>
            </a:r>
            <a:endParaRPr lang="fr-FR" dirty="0" smtClean="0"/>
          </a:p>
          <a:p>
            <a:pPr algn="ctr"/>
            <a:r>
              <a:rPr lang="fr-FR" dirty="0" smtClean="0"/>
              <a:t>04 30 44 35 96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68" y="2419318"/>
            <a:ext cx="325148" cy="3251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68" y="3041532"/>
            <a:ext cx="325148" cy="3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23D4-73BB-4F88-8147-ECA3429C35E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71700" y="2088429"/>
            <a:ext cx="7480300" cy="1600438"/>
          </a:xfrm>
          <a:prstGeom prst="roundRect">
            <a:avLst/>
          </a:prstGeom>
          <a:solidFill>
            <a:srgbClr val="224C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I/ Le prélèvement à la source des employés et assimilés</a:t>
            </a:r>
            <a:endParaRPr lang="fr-FR" sz="4400" dirty="0">
              <a:solidFill>
                <a:schemeClr val="bg1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1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9BC4EBDB-4EF0-4664-999F-C6458AC36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2" y="188640"/>
            <a:ext cx="9607032" cy="1008112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Quelles sont les missions du </a:t>
            </a:r>
            <a:r>
              <a:rPr lang="fr-FR" sz="3200" dirty="0" smtClean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collecteur/employeur </a:t>
            </a:r>
            <a:r>
              <a:rPr lang="fr-FR" sz="3200" dirty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623D4-73BB-4F88-8147-ECA3429C35ED}" type="slidenum">
              <a:rPr lang="fr-FR" smtClean="0"/>
              <a:pPr/>
              <a:t>5</a:t>
            </a:fld>
            <a:endParaRPr lang="fr-FR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600528204"/>
              </p:ext>
            </p:extLst>
          </p:nvPr>
        </p:nvGraphicFramePr>
        <p:xfrm>
          <a:off x="1299287" y="1608223"/>
          <a:ext cx="7485039" cy="4391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7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6771" y="117967"/>
            <a:ext cx="8898580" cy="1008112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Qui calcule le taux du PAS sur les salaires ?  </a:t>
            </a:r>
            <a:br>
              <a:rPr lang="fr-FR" sz="2800" dirty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</a:br>
            <a:r>
              <a:rPr lang="fr-FR" sz="2800" dirty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Comment est-il transmis à l’employeur 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609600" y="1244045"/>
            <a:ext cx="10515600" cy="5348238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fr-FR" dirty="0">
                <a:latin typeface="Calibri bold" panose="020F0702030404030204" pitchFamily="34" charset="0"/>
                <a:cs typeface="Calibri bold" panose="020F0702030404030204" pitchFamily="34" charset="0"/>
              </a:rPr>
              <a:t>L’administration calcule le taux du </a:t>
            </a:r>
            <a:r>
              <a:rPr lang="fr-FR" dirty="0" smtClean="0">
                <a:latin typeface="Calibri bold" panose="020F0702030404030204" pitchFamily="34" charset="0"/>
                <a:cs typeface="Calibri bold" panose="020F0702030404030204" pitchFamily="34" charset="0"/>
              </a:rPr>
              <a:t>PAS</a:t>
            </a:r>
            <a:endParaRPr lang="fr-FR" dirty="0"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lvl="1">
              <a:buClr>
                <a:srgbClr val="FF0000"/>
              </a:buClr>
              <a:buFont typeface="Copperplate Gothic Bold" panose="020E0705020206020404" pitchFamily="34" charset="0"/>
              <a:buChar char="&gt;"/>
            </a:pPr>
            <a:r>
              <a:rPr lang="fr-FR" dirty="0"/>
              <a:t>En fonction des déclarations du </a:t>
            </a:r>
            <a:r>
              <a:rPr lang="fr-FR" dirty="0" smtClean="0"/>
              <a:t>contribuable</a:t>
            </a:r>
            <a:endParaRPr lang="fr-FR" dirty="0"/>
          </a:p>
          <a:p>
            <a:pPr lvl="2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Déclaration des revenus de 2017 déposée en avril-mai 2018</a:t>
            </a:r>
          </a:p>
          <a:p>
            <a:pPr marL="1371600" lvl="3" indent="0">
              <a:buNone/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-&gt; Pour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taux applicable à compter du 1</a:t>
            </a:r>
            <a:r>
              <a:rPr lang="fr-FR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janvier 2019</a:t>
            </a:r>
          </a:p>
          <a:p>
            <a:pPr lvl="2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Déclaration des revenus de 2018  déposée en avril-mai 2019</a:t>
            </a:r>
          </a:p>
          <a:p>
            <a:pPr marL="1371600" lvl="3" indent="0">
              <a:buNone/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-&gt; «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Rafraîchissement » du taux de PAS appliqué à partir de septembre 2019</a:t>
            </a:r>
          </a:p>
          <a:p>
            <a:pPr lvl="3"/>
            <a:endParaRPr lang="fr-FR" dirty="0"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fr-FR" dirty="0">
                <a:latin typeface="Calibri bold" panose="020F0702030404030204" pitchFamily="34" charset="0"/>
                <a:cs typeface="Calibri bold" panose="020F0702030404030204" pitchFamily="34" charset="0"/>
              </a:rPr>
              <a:t>L’administration transmet le taux du PAS à </a:t>
            </a:r>
            <a:r>
              <a:rPr lang="fr-FR" dirty="0" smtClean="0">
                <a:latin typeface="Calibri bold" panose="020F0702030404030204" pitchFamily="34" charset="0"/>
                <a:cs typeface="Calibri bold" panose="020F0702030404030204" pitchFamily="34" charset="0"/>
              </a:rPr>
              <a:t>l’employeur</a:t>
            </a:r>
            <a:endParaRPr lang="fr-FR" dirty="0"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lvl="1">
              <a:buClr>
                <a:srgbClr val="FF0000"/>
              </a:buClr>
              <a:buFont typeface="Copperplate Gothic Bold" panose="020E0705020206020404" pitchFamily="34" charset="0"/>
              <a:buChar char="&gt;"/>
            </a:pPr>
            <a:r>
              <a:rPr lang="fr-FR" dirty="0" smtClean="0"/>
              <a:t>Directement </a:t>
            </a:r>
            <a:r>
              <a:rPr lang="fr-FR" dirty="0"/>
              <a:t>au moyen d’un outil informatique : la </a:t>
            </a:r>
            <a:r>
              <a:rPr lang="fr-FR" dirty="0" smtClean="0"/>
              <a:t>DSN</a:t>
            </a:r>
          </a:p>
          <a:p>
            <a:pPr lvl="1">
              <a:buClr>
                <a:srgbClr val="FF0000"/>
              </a:buClr>
              <a:buFont typeface="Copperplate Gothic Bold" panose="020E0705020206020404" pitchFamily="34" charset="0"/>
              <a:buChar char="&gt;"/>
            </a:pPr>
            <a:r>
              <a:rPr lang="fr-FR" dirty="0" smtClean="0"/>
              <a:t>Le </a:t>
            </a:r>
            <a:r>
              <a:rPr lang="fr-FR" dirty="0"/>
              <a:t>salarié ne fournit rien à son </a:t>
            </a:r>
            <a:r>
              <a:rPr lang="fr-FR" dirty="0" smtClean="0"/>
              <a:t>employeur ! </a:t>
            </a:r>
            <a:endParaRPr lang="fr-FR" dirty="0"/>
          </a:p>
          <a:p>
            <a:pPr lvl="1">
              <a:buClr>
                <a:srgbClr val="FF0000"/>
              </a:buClr>
              <a:buFont typeface="Copperplate Gothic Bold" panose="020E0705020206020404" pitchFamily="34" charset="0"/>
              <a:buChar char="&gt;"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9"/>
          <a:stretch/>
        </p:blipFill>
        <p:spPr>
          <a:xfrm>
            <a:off x="8942522" y="0"/>
            <a:ext cx="3425915" cy="3227645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C24DE-E1A0-4AE9-8378-53E2210E8847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93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625E5D5C-883F-488B-8E7B-899B0199F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148" y="258032"/>
            <a:ext cx="9267340" cy="1325563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Quels sont les types de taux communiqués par l’administration fiscale ? </a:t>
            </a:r>
            <a:endParaRPr lang="fr-FR" sz="3600" dirty="0">
              <a:solidFill>
                <a:srgbClr val="224C33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48558405-F3D6-46D5-B22A-3CC7E3EBB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468" y="1313039"/>
            <a:ext cx="9664485" cy="51378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 </a:t>
            </a:r>
          </a:p>
          <a:p>
            <a:pPr lvl="1">
              <a:buClr>
                <a:srgbClr val="FF0000"/>
              </a:buClr>
              <a:buFont typeface="Copperplate Gothic Bold" panose="020E0705020206020404" pitchFamily="34" charset="0"/>
              <a:buChar char="&gt;"/>
            </a:pPr>
            <a:r>
              <a:rPr lang="fr-FR" dirty="0" smtClean="0"/>
              <a:t>Taux </a:t>
            </a:r>
            <a:r>
              <a:rPr lang="fr-FR" dirty="0"/>
              <a:t>réel du foyer </a:t>
            </a:r>
          </a:p>
          <a:p>
            <a:pPr marL="0" indent="0">
              <a:buNone/>
            </a:pPr>
            <a:endParaRPr lang="fr-FR" dirty="0"/>
          </a:p>
          <a:p>
            <a:pPr lvl="1">
              <a:buClr>
                <a:srgbClr val="FA0000"/>
              </a:buClr>
              <a:buFont typeface="Copperplate Gothic Bold" panose="020E0705020206020404" pitchFamily="34" charset="0"/>
              <a:buChar char="&gt;"/>
            </a:pPr>
            <a:r>
              <a:rPr lang="fr-FR" dirty="0"/>
              <a:t>Taux individualisé</a:t>
            </a:r>
          </a:p>
          <a:p>
            <a:pPr lvl="2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Uniquement pour les contribuables mariés ou pacsés soumis à une imposition commune</a:t>
            </a:r>
          </a:p>
          <a:p>
            <a:pPr lvl="3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cas de disparité de revenus dans le couple</a:t>
            </a:r>
          </a:p>
          <a:p>
            <a:pPr marL="1828800" lvl="4" indent="0">
              <a:buNone/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-&gt; Impôt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réparti entre les conjoints en fonction de leurs 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revenus</a:t>
            </a:r>
          </a:p>
          <a:p>
            <a:pPr marL="1828800" lvl="4" indent="0">
              <a:buNone/>
            </a:pPr>
            <a:endParaRPr lang="fr-F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828800" lvl="4" indent="0">
              <a:buNone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buClr>
                <a:srgbClr val="FA0000"/>
              </a:buClr>
              <a:buFont typeface="Copperplate Gothic Bold" panose="020E0705020206020404" pitchFamily="34" charset="0"/>
              <a:buChar char="&gt;"/>
            </a:pPr>
            <a:r>
              <a:rPr lang="fr-FR" dirty="0"/>
              <a:t>Taux </a:t>
            </a:r>
            <a:r>
              <a:rPr lang="fr-FR" dirty="0" smtClean="0"/>
              <a:t>neutre</a:t>
            </a:r>
            <a:endParaRPr lang="fr-FR" dirty="0"/>
          </a:p>
          <a:p>
            <a:pPr lvl="2"/>
            <a:r>
              <a:rPr lang="fr-FR" dirty="0"/>
              <a:t>Aucun taux n’est communiqué à l’employeur</a:t>
            </a:r>
          </a:p>
          <a:p>
            <a:pPr marL="1371600" lvl="3" indent="0">
              <a:buNone/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-&gt; Barème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fonction du revenu net imposable du contribuable</a:t>
            </a:r>
          </a:p>
          <a:p>
            <a:pPr marL="1371600" lvl="3" indent="0">
              <a:buNone/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-&gt; Un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complément de PAS sera versé à la DGFiP</a:t>
            </a:r>
          </a:p>
          <a:p>
            <a:pPr lvl="4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 taux 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neutre &lt;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taux réel du foyer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2" y="2358158"/>
            <a:ext cx="1623377" cy="124741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1" y="4357664"/>
            <a:ext cx="1341167" cy="1341167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C24DE-E1A0-4AE9-8378-53E2210E8847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784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Que faire en l’absence de transmission </a:t>
            </a:r>
            <a:br>
              <a:rPr lang="fr-FR" sz="4000" dirty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</a:br>
            <a:r>
              <a:rPr lang="fr-FR" sz="4000" dirty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du taux ?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latin typeface="Calibri bold" panose="020F0702030404030204" pitchFamily="34" charset="0"/>
                <a:cs typeface="Calibri bold" panose="020F0702030404030204" pitchFamily="34" charset="0"/>
              </a:rPr>
              <a:t>Application du dernier taux connu</a:t>
            </a:r>
          </a:p>
          <a:p>
            <a:pPr lvl="1"/>
            <a:r>
              <a:rPr lang="fr-FR" dirty="0"/>
              <a:t>Si celui-ci est toujours </a:t>
            </a:r>
            <a:r>
              <a:rPr lang="fr-FR" dirty="0" smtClean="0"/>
              <a:t>valable</a:t>
            </a:r>
          </a:p>
          <a:p>
            <a:pPr marL="457200" lvl="1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latin typeface="Calibri bold" panose="020F0702030404030204" pitchFamily="34" charset="0"/>
                <a:cs typeface="Calibri bold" panose="020F0702030404030204" pitchFamily="34" charset="0"/>
              </a:rPr>
              <a:t>A défaut, application du taux non personnalisé</a:t>
            </a:r>
          </a:p>
          <a:p>
            <a:pPr lvl="1"/>
            <a:r>
              <a:rPr lang="fr-FR" dirty="0"/>
              <a:t>Barème en fonction du revenu net imposable du contribuable</a:t>
            </a:r>
          </a:p>
          <a:p>
            <a:pPr lvl="1"/>
            <a:r>
              <a:rPr lang="fr-FR" dirty="0"/>
              <a:t>Décomposé en 20 tranches</a:t>
            </a:r>
          </a:p>
          <a:p>
            <a:pPr lvl="5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C24DE-E1A0-4AE9-8378-53E2210E8847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89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fr-FR" sz="4000" dirty="0" smtClean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Barème</a:t>
            </a:r>
            <a:r>
              <a:rPr lang="fr-FR" dirty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/>
            </a:r>
            <a:br>
              <a:rPr lang="fr-FR" dirty="0">
                <a:solidFill>
                  <a:srgbClr val="224C33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</a:b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Taux applicable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aux contribuables domiciliés en métropole en 2019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547" y="1178117"/>
            <a:ext cx="5125453" cy="5679884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C24DE-E1A0-4AE9-8378-53E2210E8847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0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csoec 2018 - Rouge">
  <a:themeElements>
    <a:clrScheme name="Personnalisé 3">
      <a:dk1>
        <a:sysClr val="windowText" lastClr="000000"/>
      </a:dk1>
      <a:lt1>
        <a:sysClr val="window" lastClr="FFFFFF"/>
      </a:lt1>
      <a:dk2>
        <a:srgbClr val="002060"/>
      </a:dk2>
      <a:lt2>
        <a:srgbClr val="FFFFFF"/>
      </a:lt2>
      <a:accent1>
        <a:srgbClr val="224C33"/>
      </a:accent1>
      <a:accent2>
        <a:srgbClr val="8CBF20"/>
      </a:accent2>
      <a:accent3>
        <a:srgbClr val="00B0F0"/>
      </a:accent3>
      <a:accent4>
        <a:srgbClr val="322878"/>
      </a:accent4>
      <a:accent5>
        <a:srgbClr val="F07D28"/>
      </a:accent5>
      <a:accent6>
        <a:srgbClr val="224C33"/>
      </a:accent6>
      <a:hlink>
        <a:srgbClr val="2F75FF"/>
      </a:hlink>
      <a:folHlink>
        <a:srgbClr val="6E61CA"/>
      </a:folHlink>
    </a:clrScheme>
    <a:fontScheme name="CHARTE OEC 2018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ème csoec 2018 - Rouge" id="{3CBC1D38-A773-4A11-A9BF-437DE012B239}" vid="{33F49DBE-FC7A-4300-A04B-78ACCEEFCD6B}"/>
    </a:ext>
  </a:extLst>
</a:theme>
</file>

<file path=ppt/theme/theme2.xml><?xml version="1.0" encoding="utf-8"?>
<a:theme xmlns:a="http://schemas.openxmlformats.org/drawingml/2006/main" name="Thème Office">
  <a:themeElements>
    <a:clrScheme name="Personnalisé 3">
      <a:dk1>
        <a:sysClr val="windowText" lastClr="000000"/>
      </a:dk1>
      <a:lt1>
        <a:sysClr val="window" lastClr="FFFFFF"/>
      </a:lt1>
      <a:dk2>
        <a:srgbClr val="002060"/>
      </a:dk2>
      <a:lt2>
        <a:srgbClr val="FFFFFF"/>
      </a:lt2>
      <a:accent1>
        <a:srgbClr val="224C33"/>
      </a:accent1>
      <a:accent2>
        <a:srgbClr val="8CBF20"/>
      </a:accent2>
      <a:accent3>
        <a:srgbClr val="00B0F0"/>
      </a:accent3>
      <a:accent4>
        <a:srgbClr val="322878"/>
      </a:accent4>
      <a:accent5>
        <a:srgbClr val="F07D28"/>
      </a:accent5>
      <a:accent6>
        <a:srgbClr val="224C33"/>
      </a:accent6>
      <a:hlink>
        <a:srgbClr val="2F75FF"/>
      </a:hlink>
      <a:folHlink>
        <a:srgbClr val="6E61C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4292</TotalTime>
  <Words>1710</Words>
  <Application>Microsoft Office PowerPoint</Application>
  <PresentationFormat>Personnalisé</PresentationFormat>
  <Paragraphs>425</Paragraphs>
  <Slides>38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38</vt:i4>
      </vt:variant>
    </vt:vector>
  </HeadingPairs>
  <TitlesOfParts>
    <vt:vector size="40" baseType="lpstr">
      <vt:lpstr>Thème csoec 2018 - Rouge</vt:lpstr>
      <vt:lpstr>Thème Office</vt:lpstr>
      <vt:lpstr>LE PRÉLÈVEMENT  À LA SOURCE</vt:lpstr>
      <vt:lpstr>Présentation PowerPoint</vt:lpstr>
      <vt:lpstr>Quels sont les revenus concernés  par le prélèvement à la source ?</vt:lpstr>
      <vt:lpstr>Présentation PowerPoint</vt:lpstr>
      <vt:lpstr>Quelles sont les missions du collecteur/employeur ? </vt:lpstr>
      <vt:lpstr>Qui calcule le taux du PAS sur les salaires ?   Comment est-il transmis à l’employeur ?</vt:lpstr>
      <vt:lpstr>Quels sont les types de taux communiqués par l’administration fiscale ? </vt:lpstr>
      <vt:lpstr>Que faire en l’absence de transmission  du taux ? </vt:lpstr>
      <vt:lpstr>Barème Taux applicable aux contribuables domiciliés en métropole en 2019</vt:lpstr>
      <vt:lpstr>Quelles mentions indiquer sur le bulletin de paie ?</vt:lpstr>
      <vt:lpstr>Exemple Bulletin de salaire</vt:lpstr>
      <vt:lpstr>Détail Bulletin de salaire</vt:lpstr>
      <vt:lpstr>Quelles sont les modalités de reversement de l’impôt ? </vt:lpstr>
      <vt:lpstr>Le salarié est-il responsable des erreurs commises par l’employeur ?</vt:lpstr>
      <vt:lpstr>Que faire en cas de changement de situation familiale dans l’année ?</vt:lpstr>
      <vt:lpstr>Le PAS et les indemnités journalières</vt:lpstr>
      <vt:lpstr>Employeurs multiples – CDD </vt:lpstr>
      <vt:lpstr>CIMR et Revenus exceptionnels </vt:lpstr>
      <vt:lpstr>Comment connaître le montant des retenues ?</vt:lpstr>
      <vt:lpstr>II/ Le prélèvement à la source sur les revenus des indépendants</vt:lpstr>
      <vt:lpstr>Revenus soumis à acompte contemporain</vt:lpstr>
      <vt:lpstr>Présentation PowerPoint</vt:lpstr>
      <vt:lpstr>Revenus soumis à acompte contemporain</vt:lpstr>
      <vt:lpstr>La demande de modulation du taux en cours d’année</vt:lpstr>
      <vt:lpstr>CIMR et Revenu exceptionnel BIC, BNC, BA</vt:lpstr>
      <vt:lpstr>CIMR et Revenu exceptionnel BIC, BNC, BA</vt:lpstr>
      <vt:lpstr>III/ Le prélèvement à la source sur les revenus fonciers</vt:lpstr>
      <vt:lpstr>Revenus soumis à acomptes contemporains</vt:lpstr>
      <vt:lpstr>La détermination de revenu foncier imposable</vt:lpstr>
      <vt:lpstr>Détermination du Revenu Foncier 2017 </vt:lpstr>
      <vt:lpstr>Nouvelles notions pour 2018 et 2019  Charges pilotables et non pilotables </vt:lpstr>
      <vt:lpstr>Détermination du Revenu Foncier 2018</vt:lpstr>
      <vt:lpstr>Le taux applicable </vt:lpstr>
      <vt:lpstr>Les prélèvements sociaux  </vt:lpstr>
      <vt:lpstr>III/ Revenus non soumis aux acomptes</vt:lpstr>
      <vt:lpstr>Présentation PowerPoint</vt:lpstr>
      <vt:lpstr>En conclusion : PAS = Base x taux</vt:lpstr>
      <vt:lpstr>N’hésitez pas à nous rejoindre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Christine CRAGBE</dc:creator>
  <cp:lastModifiedBy>Proprietaire</cp:lastModifiedBy>
  <cp:revision>217</cp:revision>
  <cp:lastPrinted>2018-11-03T09:06:28Z</cp:lastPrinted>
  <dcterms:created xsi:type="dcterms:W3CDTF">2018-04-11T08:25:24Z</dcterms:created>
  <dcterms:modified xsi:type="dcterms:W3CDTF">2018-11-19T15:35:30Z</dcterms:modified>
</cp:coreProperties>
</file>